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83" r:id="rId6"/>
    <p:sldId id="282" r:id="rId7"/>
    <p:sldId id="260" r:id="rId8"/>
    <p:sldId id="285" r:id="rId9"/>
    <p:sldId id="284" r:id="rId10"/>
    <p:sldId id="262" r:id="rId11"/>
    <p:sldId id="263" r:id="rId12"/>
    <p:sldId id="272" r:id="rId1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08A8"/>
    <a:srgbClr val="F20E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D05336B4-DBB9-4DF7-863A-722902F08F67}" type="datetimeFigureOut">
              <a:rPr lang="es-MX" smtClean="0"/>
              <a:t>23/05/2015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1848561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D05336B4-DBB9-4DF7-863A-722902F08F67}" type="datetimeFigureOut">
              <a:rPr lang="es-MX" smtClean="0"/>
              <a:t>23/05/2015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393385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D05336B4-DBB9-4DF7-863A-722902F08F67}" type="datetimeFigureOut">
              <a:rPr lang="es-MX" smtClean="0"/>
              <a:t>23/05/2015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3148946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D05336B4-DBB9-4DF7-863A-722902F08F67}" type="datetimeFigureOut">
              <a:rPr lang="es-MX" smtClean="0"/>
              <a:t>23/05/2015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3667669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D05336B4-DBB9-4DF7-863A-722902F08F67}" type="datetimeFigureOut">
              <a:rPr lang="es-MX" smtClean="0"/>
              <a:t>23/05/2015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1086906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D05336B4-DBB9-4DF7-863A-722902F08F67}" type="datetimeFigureOut">
              <a:rPr lang="es-MX" smtClean="0"/>
              <a:t>23/05/2015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2957641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D05336B4-DBB9-4DF7-863A-722902F08F67}" type="datetimeFigureOut">
              <a:rPr lang="es-MX" smtClean="0"/>
              <a:t>23/05/2015</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3155918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D05336B4-DBB9-4DF7-863A-722902F08F67}" type="datetimeFigureOut">
              <a:rPr lang="es-MX" smtClean="0"/>
              <a:t>23/05/2015</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3855109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05336B4-DBB9-4DF7-863A-722902F08F67}" type="datetimeFigureOut">
              <a:rPr lang="es-MX" smtClean="0"/>
              <a:t>23/05/2015</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852654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05336B4-DBB9-4DF7-863A-722902F08F67}" type="datetimeFigureOut">
              <a:rPr lang="es-MX" smtClean="0"/>
              <a:t>23/05/2015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421000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05336B4-DBB9-4DF7-863A-722902F08F67}" type="datetimeFigureOut">
              <a:rPr lang="es-MX" smtClean="0"/>
              <a:t>23/05/2015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9A129B6-3ADF-43DA-A1E7-CDF0CED73AF7}" type="slidenum">
              <a:rPr lang="es-MX" smtClean="0"/>
              <a:t>‹Nº›</a:t>
            </a:fld>
            <a:endParaRPr lang="es-MX"/>
          </a:p>
        </p:txBody>
      </p:sp>
    </p:spTree>
    <p:extLst>
      <p:ext uri="{BB962C8B-B14F-4D97-AF65-F5344CB8AC3E}">
        <p14:creationId xmlns:p14="http://schemas.microsoft.com/office/powerpoint/2010/main" val="1134081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1000" b="-21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5336B4-DBB9-4DF7-863A-722902F08F67}" type="datetimeFigureOut">
              <a:rPr lang="es-MX" smtClean="0"/>
              <a:t>23/05/2015</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129B6-3ADF-43DA-A1E7-CDF0CED73AF7}" type="slidenum">
              <a:rPr lang="es-MX" smtClean="0"/>
              <a:t>‹Nº›</a:t>
            </a:fld>
            <a:endParaRPr lang="es-MX"/>
          </a:p>
        </p:txBody>
      </p:sp>
    </p:spTree>
    <p:extLst>
      <p:ext uri="{BB962C8B-B14F-4D97-AF65-F5344CB8AC3E}">
        <p14:creationId xmlns:p14="http://schemas.microsoft.com/office/powerpoint/2010/main" val="3858077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51855" y="2117330"/>
            <a:ext cx="6739794" cy="2123658"/>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6600" b="1" cap="none" spc="0" dirty="0" smtClean="0">
                <a:ln>
                  <a:solidFill>
                    <a:srgbClr val="FF0000"/>
                  </a:solidFill>
                </a:ln>
                <a:solidFill>
                  <a:srgbClr val="FFFF00"/>
                </a:solidFill>
                <a:effectLst/>
              </a:rPr>
              <a:t>MODELO DE </a:t>
            </a:r>
          </a:p>
          <a:p>
            <a:pPr algn="ctr"/>
            <a:r>
              <a:rPr lang="es-ES" sz="6600" b="1" cap="none" spc="0" dirty="0" smtClean="0">
                <a:ln>
                  <a:solidFill>
                    <a:srgbClr val="FF0000"/>
                  </a:solidFill>
                </a:ln>
                <a:solidFill>
                  <a:srgbClr val="FFFF00"/>
                </a:solidFill>
                <a:effectLst/>
              </a:rPr>
              <a:t>IMPLEMENTACION</a:t>
            </a:r>
            <a:endParaRPr lang="es-ES" sz="6600" b="1" cap="none" spc="0" dirty="0">
              <a:ln>
                <a:solidFill>
                  <a:srgbClr val="FF0000"/>
                </a:solidFill>
              </a:ln>
              <a:solidFill>
                <a:srgbClr val="FFFF00"/>
              </a:solidFill>
              <a:effectLst/>
            </a:endParaRPr>
          </a:p>
        </p:txBody>
      </p:sp>
      <p:sp>
        <p:nvSpPr>
          <p:cNvPr id="5" name="Rectángulo 4"/>
          <p:cNvSpPr/>
          <p:nvPr/>
        </p:nvSpPr>
        <p:spPr>
          <a:xfrm>
            <a:off x="4077176" y="4596811"/>
            <a:ext cx="2101858" cy="707886"/>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4000" b="1" cap="none" spc="0" dirty="0" smtClean="0">
                <a:ln>
                  <a:solidFill>
                    <a:srgbClr val="FF0000"/>
                  </a:solidFill>
                </a:ln>
                <a:solidFill>
                  <a:srgbClr val="FFFF00"/>
                </a:solidFill>
                <a:effectLst/>
              </a:rPr>
              <a:t>Unidad 5</a:t>
            </a:r>
            <a:endParaRPr lang="es-ES" sz="4000" b="1" cap="none" spc="0" dirty="0">
              <a:ln>
                <a:solidFill>
                  <a:srgbClr val="FF0000"/>
                </a:solidFill>
              </a:ln>
              <a:solidFill>
                <a:srgbClr val="FFFF00"/>
              </a:solidFill>
              <a:effectLst/>
            </a:endParaRPr>
          </a:p>
        </p:txBody>
      </p:sp>
    </p:spTree>
    <p:extLst>
      <p:ext uri="{BB962C8B-B14F-4D97-AF65-F5344CB8AC3E}">
        <p14:creationId xmlns:p14="http://schemas.microsoft.com/office/powerpoint/2010/main" val="28607507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06062" y="1403798"/>
            <a:ext cx="9594761" cy="2677656"/>
          </a:xfrm>
          <a:prstGeom prst="rect">
            <a:avLst/>
          </a:prstGeom>
          <a:noFill/>
        </p:spPr>
        <p:txBody>
          <a:bodyPr wrap="square" rtlCol="0">
            <a:spAutoFit/>
          </a:bodyPr>
          <a:lstStyle/>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La fase de pruebas del sistema tiene como objetivo verificar el sistema software para comprobar si este cumple sus requisitos.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Dentro de esta fase pueden desarrollarse varios tipos distintos de pruebas en función de los objetivos de las mismas. Algunos tipos son pruebas funcionales, pruebas de usabilidad, pruebas de rendimiento, pruebas de seguridad, etc.</a:t>
            </a:r>
          </a:p>
          <a:p>
            <a:pPr algn="just"/>
            <a:endParaRPr lang="es-MX" sz="2400" dirty="0">
              <a:ln>
                <a:solidFill>
                  <a:srgbClr val="FF0000"/>
                </a:solidFill>
              </a:ln>
              <a:solidFill>
                <a:srgbClr val="9108A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426499"/>
      </p:ext>
    </p:extLst>
  </p:cSld>
  <p:clrMapOvr>
    <a:masterClrMapping/>
  </p:clrMapOvr>
  <mc:AlternateContent xmlns:mc="http://schemas.openxmlformats.org/markup-compatibility/2006">
    <mc:Choice xmlns:p14="http://schemas.microsoft.com/office/powerpoint/2010/main" Requires="p14">
      <p:transition spd="slow" p14:dur="1600">
        <p14:prism dir="d" isContent="1"/>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86366" y="579550"/>
            <a:ext cx="10161431" cy="4524315"/>
          </a:xfrm>
          <a:prstGeom prst="rect">
            <a:avLst/>
          </a:prstGeom>
          <a:noFill/>
        </p:spPr>
        <p:txBody>
          <a:bodyPr wrap="square" rtlCol="0">
            <a:spAutoFit/>
          </a:bodyPr>
          <a:lstStyle/>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Este trabajo se centra en pruebas funcionales de aplicaciones con interfaces gráficas. Estas pruebas verifican que el sistema software ofrece a los actores humanos la funcionalidad recogida en su especificación.</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Una de las técnicas más empleadas para la especificación funcional de sistemas software </a:t>
            </a:r>
            <a:r>
              <a:rPr lang="es-MX" sz="2400" dirty="0" err="1">
                <a:ln>
                  <a:solidFill>
                    <a:srgbClr val="92D050"/>
                  </a:solidFill>
                </a:ln>
                <a:solidFill>
                  <a:srgbClr val="00B0F0"/>
                </a:solidFill>
                <a:latin typeface="Arial" panose="020B0604020202020204" pitchFamily="34" charset="0"/>
                <a:cs typeface="Arial" panose="020B0604020202020204" pitchFamily="34" charset="0"/>
              </a:rPr>
              <a:t>sonlos</a:t>
            </a:r>
            <a:r>
              <a:rPr lang="es-MX" sz="2400" dirty="0">
                <a:ln>
                  <a:solidFill>
                    <a:srgbClr val="92D050"/>
                  </a:solidFill>
                </a:ln>
                <a:solidFill>
                  <a:srgbClr val="00B0F0"/>
                </a:solidFill>
                <a:latin typeface="Arial" panose="020B0604020202020204" pitchFamily="34" charset="0"/>
                <a:cs typeface="Arial" panose="020B0604020202020204" pitchFamily="34" charset="0"/>
              </a:rPr>
              <a:t> casos de uso. Las principales ventajas de los casos de uso son que ocultan los detalles internos del sistema, son rápidos de construir, fáciles de modificar y entender por los clientes y futuros usuarios del sistema  y pueden aplicarse a distintos tipos de sistemas  y.</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Actualmente, existe un amplio número de propuestas que describen cómo generar pruebas del sistema a partir de los casos de uso. </a:t>
            </a:r>
          </a:p>
        </p:txBody>
      </p:sp>
    </p:spTree>
    <p:extLst>
      <p:ext uri="{BB962C8B-B14F-4D97-AF65-F5344CB8AC3E}">
        <p14:creationId xmlns:p14="http://schemas.microsoft.com/office/powerpoint/2010/main" val="4053979625"/>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989433" y="953224"/>
            <a:ext cx="8088306" cy="5078313"/>
          </a:xfrm>
          <a:prstGeom prst="rect">
            <a:avLst/>
          </a:prstGeom>
          <a:noFill/>
        </p:spPr>
        <p:txBody>
          <a:bodyPr wrap="square" rtlCol="0">
            <a:spAutoFit/>
          </a:bodyPr>
          <a:lstStyle/>
          <a:p>
            <a:r>
              <a:rPr lang="es-MX" sz="2400" dirty="0" smtClean="0">
                <a:solidFill>
                  <a:schemeClr val="bg1"/>
                </a:solidFill>
                <a:latin typeface="Arial" panose="020B0604020202020204" pitchFamily="34" charset="0"/>
                <a:cs typeface="Arial" panose="020B0604020202020204" pitchFamily="34" charset="0"/>
              </a:rPr>
              <a:t>PRESENTO:</a:t>
            </a:r>
          </a:p>
          <a:p>
            <a:endParaRPr lang="es-MX" sz="2400" dirty="0" smtClean="0">
              <a:solidFill>
                <a:schemeClr val="bg1"/>
              </a:solidFill>
              <a:latin typeface="Arial" panose="020B0604020202020204" pitchFamily="34" charset="0"/>
              <a:cs typeface="Arial" panose="020B0604020202020204" pitchFamily="34" charset="0"/>
            </a:endParaRPr>
          </a:p>
          <a:p>
            <a:r>
              <a:rPr lang="es-MX" sz="2400" dirty="0" smtClean="0">
                <a:solidFill>
                  <a:schemeClr val="bg1"/>
                </a:solidFill>
                <a:latin typeface="Arial" panose="020B0604020202020204" pitchFamily="34" charset="0"/>
                <a:cs typeface="Arial" panose="020B0604020202020204" pitchFamily="34" charset="0"/>
              </a:rPr>
              <a:t>                    TAPIA HERNANDEZ ARELI</a:t>
            </a:r>
          </a:p>
          <a:p>
            <a:endParaRPr lang="es-MX" sz="2400" dirty="0" smtClean="0">
              <a:solidFill>
                <a:schemeClr val="bg1"/>
              </a:solidFill>
              <a:latin typeface="Arial" panose="020B0604020202020204" pitchFamily="34" charset="0"/>
              <a:cs typeface="Arial" panose="020B0604020202020204" pitchFamily="34" charset="0"/>
            </a:endParaRPr>
          </a:p>
          <a:p>
            <a:r>
              <a:rPr lang="es-MX" sz="2400" dirty="0" smtClean="0">
                <a:solidFill>
                  <a:schemeClr val="bg1"/>
                </a:solidFill>
                <a:latin typeface="Arial" panose="020B0604020202020204" pitchFamily="34" charset="0"/>
                <a:cs typeface="Arial" panose="020B0604020202020204" pitchFamily="34" charset="0"/>
              </a:rPr>
              <a:t>MATERIA:</a:t>
            </a:r>
          </a:p>
          <a:p>
            <a:endParaRPr lang="es-MX" sz="2400" dirty="0">
              <a:solidFill>
                <a:schemeClr val="bg1"/>
              </a:solidFill>
              <a:latin typeface="Arial" panose="020B0604020202020204" pitchFamily="34" charset="0"/>
              <a:cs typeface="Arial" panose="020B0604020202020204" pitchFamily="34" charset="0"/>
            </a:endParaRPr>
          </a:p>
          <a:p>
            <a:pPr algn="ctr"/>
            <a:r>
              <a:rPr lang="es-MX" sz="2400" dirty="0" smtClean="0">
                <a:solidFill>
                  <a:schemeClr val="bg1"/>
                </a:solidFill>
                <a:latin typeface="Arial" panose="020B0604020202020204" pitchFamily="34" charset="0"/>
                <a:cs typeface="Arial" panose="020B0604020202020204" pitchFamily="34" charset="0"/>
              </a:rPr>
              <a:t>   FUNDAMENTOS DE INGENIERIA                                                                    DE SOFTWARE</a:t>
            </a:r>
          </a:p>
          <a:p>
            <a:endParaRPr lang="es-MX" sz="2400" dirty="0">
              <a:solidFill>
                <a:schemeClr val="bg1"/>
              </a:solidFill>
              <a:latin typeface="Arial" panose="020B0604020202020204" pitchFamily="34" charset="0"/>
              <a:cs typeface="Arial" panose="020B0604020202020204" pitchFamily="34" charset="0"/>
            </a:endParaRPr>
          </a:p>
          <a:p>
            <a:r>
              <a:rPr lang="es-MX" sz="2400" dirty="0" smtClean="0">
                <a:solidFill>
                  <a:schemeClr val="bg1"/>
                </a:solidFill>
                <a:latin typeface="Arial" panose="020B0604020202020204" pitchFamily="34" charset="0"/>
                <a:cs typeface="Arial" panose="020B0604020202020204" pitchFamily="34" charset="0"/>
              </a:rPr>
              <a:t>HORA DE CLASE:</a:t>
            </a:r>
          </a:p>
          <a:p>
            <a:endParaRPr lang="es-MX" sz="2400" dirty="0" smtClean="0">
              <a:solidFill>
                <a:schemeClr val="bg1"/>
              </a:solidFill>
              <a:latin typeface="Arial" panose="020B0604020202020204" pitchFamily="34" charset="0"/>
              <a:cs typeface="Arial" panose="020B0604020202020204" pitchFamily="34" charset="0"/>
            </a:endParaRPr>
          </a:p>
          <a:p>
            <a:r>
              <a:rPr lang="es-MX" sz="2400" dirty="0" smtClean="0">
                <a:solidFill>
                  <a:schemeClr val="bg1"/>
                </a:solidFill>
                <a:latin typeface="Arial" panose="020B0604020202020204" pitchFamily="34" charset="0"/>
                <a:cs typeface="Arial" panose="020B0604020202020204" pitchFamily="34" charset="0"/>
              </a:rPr>
              <a:t>                    07:00 A 08:00 AM</a:t>
            </a:r>
          </a:p>
          <a:p>
            <a:r>
              <a:rPr lang="es-MX" dirty="0" smtClean="0"/>
              <a:t> </a:t>
            </a:r>
            <a:endParaRPr lang="es-MX" dirty="0"/>
          </a:p>
          <a:p>
            <a:endParaRPr lang="es-MX" dirty="0" smtClean="0"/>
          </a:p>
        </p:txBody>
      </p:sp>
    </p:spTree>
    <p:extLst>
      <p:ext uri="{BB962C8B-B14F-4D97-AF65-F5344CB8AC3E}">
        <p14:creationId xmlns:p14="http://schemas.microsoft.com/office/powerpoint/2010/main" val="5170153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5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8" dur="15000" fill="hold"/>
                                        <p:tgtEl>
                                          <p:spTgt spid="2">
                                            <p:txEl>
                                              <p:pRg st="0" end="0"/>
                                            </p:txEl>
                                          </p:spTgt>
                                        </p:tgtEl>
                                        <p:attrNameLst>
                                          <p:attrName>ppt_y</p:attrName>
                                        </p:attrNameLst>
                                      </p:cBhvr>
                                      <p:tavLst>
                                        <p:tav tm="0">
                                          <p:val>
                                            <p:strVal val="#ppt_y+1"/>
                                          </p:val>
                                        </p:tav>
                                        <p:tav tm="100000">
                                          <p:val>
                                            <p:strVal val="#ppt_y-1"/>
                                          </p:val>
                                        </p:tav>
                                      </p:tavLst>
                                    </p:anim>
                                  </p:childTnLst>
                                </p:cTn>
                              </p:par>
                              <p:par>
                                <p:cTn id="9" presetID="28"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p:cTn id="11" dur="15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2" dur="15000" fill="hold"/>
                                        <p:tgtEl>
                                          <p:spTgt spid="2">
                                            <p:txEl>
                                              <p:pRg st="2" end="2"/>
                                            </p:txEl>
                                          </p:spTgt>
                                        </p:tgtEl>
                                        <p:attrNameLst>
                                          <p:attrName>ppt_y</p:attrName>
                                        </p:attrNameLst>
                                      </p:cBhvr>
                                      <p:tavLst>
                                        <p:tav tm="0">
                                          <p:val>
                                            <p:strVal val="#ppt_y+1"/>
                                          </p:val>
                                        </p:tav>
                                        <p:tav tm="100000">
                                          <p:val>
                                            <p:strVal val="#ppt_y-1"/>
                                          </p:val>
                                        </p:tav>
                                      </p:tavLst>
                                    </p:anim>
                                  </p:childTnLst>
                                </p:cTn>
                              </p:par>
                              <p:par>
                                <p:cTn id="13" presetID="28"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p:cTn id="15" dur="15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6" dur="15000" fill="hold"/>
                                        <p:tgtEl>
                                          <p:spTgt spid="2">
                                            <p:txEl>
                                              <p:pRg st="4" end="4"/>
                                            </p:txEl>
                                          </p:spTgt>
                                        </p:tgtEl>
                                        <p:attrNameLst>
                                          <p:attrName>ppt_y</p:attrName>
                                        </p:attrNameLst>
                                      </p:cBhvr>
                                      <p:tavLst>
                                        <p:tav tm="0">
                                          <p:val>
                                            <p:strVal val="#ppt_y+1"/>
                                          </p:val>
                                        </p:tav>
                                        <p:tav tm="100000">
                                          <p:val>
                                            <p:strVal val="#ppt_y-1"/>
                                          </p:val>
                                        </p:tav>
                                      </p:tavLst>
                                    </p:anim>
                                  </p:childTnLst>
                                </p:cTn>
                              </p:par>
                              <p:par>
                                <p:cTn id="17" presetID="28"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p:cTn id="19" dur="15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20" dur="15000" fill="hold"/>
                                        <p:tgtEl>
                                          <p:spTgt spid="2">
                                            <p:txEl>
                                              <p:pRg st="6" end="6"/>
                                            </p:txEl>
                                          </p:spTgt>
                                        </p:tgtEl>
                                        <p:attrNameLst>
                                          <p:attrName>ppt_y</p:attrName>
                                        </p:attrNameLst>
                                      </p:cBhvr>
                                      <p:tavLst>
                                        <p:tav tm="0">
                                          <p:val>
                                            <p:strVal val="#ppt_y+1"/>
                                          </p:val>
                                        </p:tav>
                                        <p:tav tm="100000">
                                          <p:val>
                                            <p:strVal val="#ppt_y-1"/>
                                          </p:val>
                                        </p:tav>
                                      </p:tavLst>
                                    </p:anim>
                                  </p:childTnLst>
                                </p:cTn>
                              </p:par>
                              <p:par>
                                <p:cTn id="21" presetID="28"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anim calcmode="lin" valueType="num">
                                      <p:cBhvr>
                                        <p:cTn id="23" dur="15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24" dur="15000" fill="hold"/>
                                        <p:tgtEl>
                                          <p:spTgt spid="2">
                                            <p:txEl>
                                              <p:pRg st="8" end="8"/>
                                            </p:txEl>
                                          </p:spTgt>
                                        </p:tgtEl>
                                        <p:attrNameLst>
                                          <p:attrName>ppt_y</p:attrName>
                                        </p:attrNameLst>
                                      </p:cBhvr>
                                      <p:tavLst>
                                        <p:tav tm="0">
                                          <p:val>
                                            <p:strVal val="#ppt_y+1"/>
                                          </p:val>
                                        </p:tav>
                                        <p:tav tm="100000">
                                          <p:val>
                                            <p:strVal val="#ppt_y-1"/>
                                          </p:val>
                                        </p:tav>
                                      </p:tavLst>
                                    </p:anim>
                                  </p:childTnLst>
                                </p:cTn>
                              </p:par>
                              <p:par>
                                <p:cTn id="25" presetID="28" presetClass="entr" presetSubtype="0"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 calcmode="lin" valueType="num">
                                      <p:cBhvr>
                                        <p:cTn id="27" dur="15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28" dur="15000" fill="hold"/>
                                        <p:tgtEl>
                                          <p:spTgt spid="2">
                                            <p:txEl>
                                              <p:pRg st="10" end="10"/>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99937" y="1354859"/>
            <a:ext cx="6503830" cy="3785652"/>
          </a:xfrm>
          <a:prstGeom prst="rect">
            <a:avLst/>
          </a:prstGeom>
          <a:noFill/>
        </p:spPr>
        <p:txBody>
          <a:bodyPr wrap="square" rtlCol="0">
            <a:spAutoFit/>
          </a:bodyPr>
          <a:lstStyle/>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El Modelo de Implementación es comprendido por un conjunto de componentes y subsistemas que constituyen la composición física de la implementación del sistema. Entre los componentes podemos encontrar datos, archivos, ejecutables, código fuente y los directorios. Fundamentalmente, se describe la relación que existe desde los paquetes y clases del modelo </a:t>
            </a:r>
            <a:r>
              <a:rPr lang="es-MX" sz="2400" dirty="0"/>
              <a:t>de diseño a subsistemas y componentes físicos.</a:t>
            </a:r>
            <a:endParaRPr lang="es-MX" sz="2400" dirty="0">
              <a:ln>
                <a:solidFill>
                  <a:srgbClr val="FF0000"/>
                </a:solidFill>
              </a:ln>
              <a:solidFill>
                <a:srgbClr val="9108A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3801926"/>
      </p:ext>
    </p:extLst>
  </p:cSld>
  <p:clrMapOvr>
    <a:masterClrMapping/>
  </p:clrMapOvr>
  <mc:AlternateContent xmlns:mc="http://schemas.openxmlformats.org/markup-compatibility/2006">
    <mc:Choice xmlns:p14="http://schemas.microsoft.com/office/powerpoint/2010/main" Requires="p14">
      <p:transition spd="slow" p14:dur="2000">
        <p14:prism dir="u" isContent="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rot="20996824">
            <a:off x="286793" y="2787031"/>
            <a:ext cx="8741174" cy="1015663"/>
          </a:xfrm>
          <a:prstGeom prst="rect">
            <a:avLst/>
          </a:prstGeom>
          <a:noFill/>
        </p:spPr>
        <p:txBody>
          <a:bodyPr wrap="none" lIns="91440" tIns="45720" rIns="91440" bIns="45720">
            <a:spAutoFit/>
            <a:scene3d>
              <a:camera prst="obliqueTopLeft"/>
              <a:lightRig rig="soft" dir="t">
                <a:rot lat="0" lon="0" rev="15600000"/>
              </a:lightRig>
            </a:scene3d>
            <a:sp3d z="50800" extrusionH="57150" prstMaterial="softEdge">
              <a:bevelT w="25400" h="38100"/>
            </a:sp3d>
          </a:bodyPr>
          <a:lstStyle/>
          <a:p>
            <a:pPr algn="ctr"/>
            <a:r>
              <a:rPr lang="es-MX" sz="6000" b="1" dirty="0">
                <a:ln>
                  <a:solidFill>
                    <a:srgbClr val="FF0000"/>
                  </a:solidFill>
                </a:ln>
                <a:solidFill>
                  <a:srgbClr val="FFFF00"/>
                </a:solidFill>
              </a:rPr>
              <a:t>Diagrama de </a:t>
            </a:r>
            <a:r>
              <a:rPr lang="es-MX" sz="6000" b="1" dirty="0" smtClean="0">
                <a:ln>
                  <a:solidFill>
                    <a:srgbClr val="FF0000"/>
                  </a:solidFill>
                </a:ln>
                <a:solidFill>
                  <a:srgbClr val="FFFF00"/>
                </a:solidFill>
              </a:rPr>
              <a:t>componentes</a:t>
            </a:r>
            <a:endParaRPr lang="es-MX" sz="6000" dirty="0">
              <a:ln>
                <a:solidFill>
                  <a:srgbClr val="FF0000"/>
                </a:solidFill>
              </a:ln>
              <a:solidFill>
                <a:srgbClr val="FFFF00"/>
              </a:solidFill>
            </a:endParaRPr>
          </a:p>
        </p:txBody>
      </p:sp>
    </p:spTree>
    <p:extLst>
      <p:ext uri="{BB962C8B-B14F-4D97-AF65-F5344CB8AC3E}">
        <p14:creationId xmlns:p14="http://schemas.microsoft.com/office/powerpoint/2010/main" val="3273931004"/>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592429" y="734096"/>
            <a:ext cx="9465972" cy="4524315"/>
          </a:xfrm>
          <a:prstGeom prst="rect">
            <a:avLst/>
          </a:prstGeom>
          <a:noFill/>
        </p:spPr>
        <p:txBody>
          <a:bodyPr wrap="square" rtlCol="0">
            <a:spAutoFit/>
          </a:bodyPr>
          <a:lstStyle/>
          <a:p>
            <a:pPr algn="just"/>
            <a:r>
              <a:rPr lang="es-MX" sz="2400" dirty="0">
                <a:ln>
                  <a:solidFill>
                    <a:srgbClr val="92D050"/>
                  </a:solidFill>
                </a:ln>
                <a:solidFill>
                  <a:srgbClr val="00B0F0"/>
                </a:solidFill>
              </a:rPr>
              <a:t>Los diagramas de componentes describen la descomposición  físicos de los elementos de un sistema (modulo, base de datos, programa ejecutable, etc.) y sus relaciones. Muestran las opciones de realización incluyendo código fuente, BINARIO y ejecutable, pueden ser simples archivos, paquetes, bibliotecas cargadas dinámicamente, etc.</a:t>
            </a:r>
          </a:p>
          <a:p>
            <a:pPr algn="just"/>
            <a:r>
              <a:rPr lang="es-MX" sz="2400" dirty="0">
                <a:ln>
                  <a:solidFill>
                    <a:srgbClr val="92D050"/>
                  </a:solidFill>
                </a:ln>
                <a:solidFill>
                  <a:srgbClr val="00B0F0"/>
                </a:solidFill>
              </a:rPr>
              <a:t>Elementos</a:t>
            </a:r>
          </a:p>
          <a:p>
            <a:pPr algn="just"/>
            <a:r>
              <a:rPr lang="es-MX" sz="2400" dirty="0">
                <a:ln>
                  <a:solidFill>
                    <a:srgbClr val="92D050"/>
                  </a:solidFill>
                </a:ln>
                <a:solidFill>
                  <a:srgbClr val="00B0F0"/>
                </a:solidFill>
              </a:rPr>
              <a:t>›  Normalmente los DC contienen los siguientes elementos:</a:t>
            </a:r>
          </a:p>
          <a:p>
            <a:pPr algn="just"/>
            <a:r>
              <a:rPr lang="es-MX" sz="2400" dirty="0">
                <a:ln>
                  <a:solidFill>
                    <a:srgbClr val="92D050"/>
                  </a:solidFill>
                </a:ln>
                <a:solidFill>
                  <a:srgbClr val="00B0F0"/>
                </a:solidFill>
              </a:rPr>
              <a:t>›  Componentes</a:t>
            </a:r>
          </a:p>
          <a:p>
            <a:pPr algn="just"/>
            <a:r>
              <a:rPr lang="es-MX" sz="2400" dirty="0">
                <a:ln>
                  <a:solidFill>
                    <a:srgbClr val="92D050"/>
                  </a:solidFill>
                </a:ln>
                <a:solidFill>
                  <a:srgbClr val="00B0F0"/>
                </a:solidFill>
              </a:rPr>
              <a:t>›  Interfaces</a:t>
            </a:r>
          </a:p>
          <a:p>
            <a:pPr algn="just"/>
            <a:r>
              <a:rPr lang="es-MX" sz="2400" dirty="0">
                <a:ln>
                  <a:solidFill>
                    <a:srgbClr val="92D050"/>
                  </a:solidFill>
                </a:ln>
                <a:solidFill>
                  <a:srgbClr val="00B0F0"/>
                </a:solidFill>
              </a:rPr>
              <a:t>›  Relaciones de dependencia, generalización, asociación y realización.</a:t>
            </a:r>
          </a:p>
          <a:p>
            <a:pPr algn="just"/>
            <a:r>
              <a:rPr lang="es-MX" sz="2400" dirty="0">
                <a:ln>
                  <a:solidFill>
                    <a:srgbClr val="92D050"/>
                  </a:solidFill>
                </a:ln>
                <a:solidFill>
                  <a:srgbClr val="00B0F0"/>
                </a:solidFill>
              </a:rPr>
              <a:t>›  Paquetes o subsistemas.</a:t>
            </a:r>
          </a:p>
          <a:p>
            <a:pPr algn="just"/>
            <a:endParaRPr lang="es-MX"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7899290"/>
      </p:ext>
    </p:extLst>
  </p:cSld>
  <p:clrMapOvr>
    <a:masterClrMapping/>
  </p:clrMapOvr>
  <mc:AlternateContent xmlns:mc="http://schemas.openxmlformats.org/markup-compatibility/2006">
    <mc:Choice xmlns:p14="http://schemas.microsoft.com/office/powerpoint/2010/main" Requires="p14">
      <p:transition spd="slow" p14:dur="1600">
        <p14:prism dir="r" isContent="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73488" y="321972"/>
            <a:ext cx="10869768" cy="5262979"/>
          </a:xfrm>
          <a:prstGeom prst="rect">
            <a:avLst/>
          </a:prstGeom>
          <a:noFill/>
        </p:spPr>
        <p:txBody>
          <a:bodyPr wrap="square" rtlCol="0">
            <a:spAutoFit/>
          </a:bodyPr>
          <a:lstStyle/>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Estereotipos de los componentes.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UML define cinco estereotipos estándar que se aplican a los componentes: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          </a:t>
            </a:r>
            <a:r>
              <a:rPr lang="es-MX" sz="2400" dirty="0" err="1">
                <a:ln>
                  <a:solidFill>
                    <a:srgbClr val="92D050"/>
                  </a:solidFill>
                </a:ln>
                <a:solidFill>
                  <a:srgbClr val="00B0F0"/>
                </a:solidFill>
                <a:latin typeface="Arial" panose="020B0604020202020204" pitchFamily="34" charset="0"/>
                <a:cs typeface="Arial" panose="020B0604020202020204" pitchFamily="34" charset="0"/>
              </a:rPr>
              <a:t>Executable</a:t>
            </a:r>
            <a:r>
              <a:rPr lang="es-MX" sz="2400" dirty="0">
                <a:ln>
                  <a:solidFill>
                    <a:srgbClr val="92D050"/>
                  </a:solidFill>
                </a:ln>
                <a:solidFill>
                  <a:srgbClr val="00B0F0"/>
                </a:solidFill>
                <a:latin typeface="Arial" panose="020B0604020202020204" pitchFamily="34" charset="0"/>
                <a:cs typeface="Arial" panose="020B0604020202020204" pitchFamily="34" charset="0"/>
              </a:rPr>
              <a:t>: Especifica un componente que se puede ejecutar en un nodo.</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          Library: Especifica una biblioteca de objetos estática o dinámica.</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          </a:t>
            </a:r>
            <a:r>
              <a:rPr lang="es-MX" sz="2400" dirty="0" err="1">
                <a:ln>
                  <a:solidFill>
                    <a:srgbClr val="92D050"/>
                  </a:solidFill>
                </a:ln>
                <a:solidFill>
                  <a:srgbClr val="00B0F0"/>
                </a:solidFill>
                <a:latin typeface="Arial" panose="020B0604020202020204" pitchFamily="34" charset="0"/>
                <a:cs typeface="Arial" panose="020B0604020202020204" pitchFamily="34" charset="0"/>
              </a:rPr>
              <a:t>Table</a:t>
            </a:r>
            <a:r>
              <a:rPr lang="es-MX" sz="2400" dirty="0">
                <a:ln>
                  <a:solidFill>
                    <a:srgbClr val="92D050"/>
                  </a:solidFill>
                </a:ln>
                <a:solidFill>
                  <a:srgbClr val="00B0F0"/>
                </a:solidFill>
                <a:latin typeface="Arial" panose="020B0604020202020204" pitchFamily="34" charset="0"/>
                <a:cs typeface="Arial" panose="020B0604020202020204" pitchFamily="34" charset="0"/>
              </a:rPr>
              <a:t>: Especifica un componente que representa una tabla de una base de datos.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          File: Especifica un componente que representa un documento que contiene código fuente o datos.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          </a:t>
            </a:r>
            <a:r>
              <a:rPr lang="es-MX" sz="2400" dirty="0" err="1">
                <a:ln>
                  <a:solidFill>
                    <a:srgbClr val="92D050"/>
                  </a:solidFill>
                </a:ln>
                <a:solidFill>
                  <a:srgbClr val="00B0F0"/>
                </a:solidFill>
                <a:latin typeface="Arial" panose="020B0604020202020204" pitchFamily="34" charset="0"/>
                <a:cs typeface="Arial" panose="020B0604020202020204" pitchFamily="34" charset="0"/>
              </a:rPr>
              <a:t>Document</a:t>
            </a:r>
            <a:r>
              <a:rPr lang="es-MX" sz="2400" dirty="0">
                <a:ln>
                  <a:solidFill>
                    <a:srgbClr val="92D050"/>
                  </a:solidFill>
                </a:ln>
                <a:solidFill>
                  <a:srgbClr val="00B0F0"/>
                </a:solidFill>
                <a:latin typeface="Arial" panose="020B0604020202020204" pitchFamily="34" charset="0"/>
                <a:cs typeface="Arial" panose="020B0604020202020204" pitchFamily="34" charset="0"/>
              </a:rPr>
              <a:t>: Especifica un componente que representa un documento.</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Dependencias entre componentes.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Se utilizan en los DC para indicar que un componente se refiere a los servicios ofrecidos por otro componente.</a:t>
            </a:r>
          </a:p>
          <a:p>
            <a:pPr algn="just"/>
            <a:endParaRPr lang="es-MX" sz="2400" dirty="0">
              <a:ln>
                <a:solidFill>
                  <a:srgbClr val="FF0000"/>
                </a:solidFill>
              </a:ln>
              <a:solidFill>
                <a:srgbClr val="9108A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4305635"/>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rot="20996824">
            <a:off x="731113" y="2325367"/>
            <a:ext cx="7852535" cy="1938992"/>
          </a:xfrm>
          <a:prstGeom prst="rect">
            <a:avLst/>
          </a:prstGeom>
          <a:noFill/>
        </p:spPr>
        <p:txBody>
          <a:bodyPr wrap="none" lIns="91440" tIns="45720" rIns="91440" bIns="45720">
            <a:spAutoFit/>
            <a:scene3d>
              <a:camera prst="obliqueTopLeft"/>
              <a:lightRig rig="soft" dir="t">
                <a:rot lat="0" lon="0" rev="15600000"/>
              </a:lightRig>
            </a:scene3d>
            <a:sp3d z="50800" extrusionH="57150" prstMaterial="softEdge">
              <a:bevelT w="25400" h="38100"/>
            </a:sp3d>
          </a:bodyPr>
          <a:lstStyle/>
          <a:p>
            <a:pPr algn="ctr"/>
            <a:r>
              <a:rPr lang="es-MX" sz="6000" b="1" dirty="0">
                <a:ln>
                  <a:solidFill>
                    <a:srgbClr val="FF0000"/>
                  </a:solidFill>
                </a:ln>
                <a:solidFill>
                  <a:srgbClr val="FFFF00"/>
                </a:solidFill>
              </a:rPr>
              <a:t>Diagrama de despliegue</a:t>
            </a:r>
            <a:endParaRPr lang="es-MX" sz="6000" dirty="0">
              <a:ln>
                <a:solidFill>
                  <a:srgbClr val="FF0000"/>
                </a:solidFill>
              </a:ln>
              <a:solidFill>
                <a:srgbClr val="FFFF00"/>
              </a:solidFill>
            </a:endParaRPr>
          </a:p>
          <a:p>
            <a:pPr algn="ctr"/>
            <a:endParaRPr lang="es-MX" sz="6000" dirty="0">
              <a:ln>
                <a:solidFill>
                  <a:srgbClr val="FF0000"/>
                </a:solidFill>
              </a:ln>
              <a:solidFill>
                <a:srgbClr val="FFFF00"/>
              </a:solidFill>
            </a:endParaRPr>
          </a:p>
        </p:txBody>
      </p:sp>
    </p:spTree>
    <p:extLst>
      <p:ext uri="{BB962C8B-B14F-4D97-AF65-F5344CB8AC3E}">
        <p14:creationId xmlns:p14="http://schemas.microsoft.com/office/powerpoint/2010/main" val="688099663"/>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373488" y="321972"/>
            <a:ext cx="10045520" cy="4154984"/>
          </a:xfrm>
          <a:prstGeom prst="rect">
            <a:avLst/>
          </a:prstGeom>
          <a:noFill/>
        </p:spPr>
        <p:txBody>
          <a:bodyPr wrap="square" rtlCol="0">
            <a:spAutoFit/>
          </a:bodyPr>
          <a:lstStyle/>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Un diagrama de despliegue muestra las relaciones físicas entre los componentes </a:t>
            </a:r>
            <a:r>
              <a:rPr lang="es-MX" sz="2400" dirty="0" err="1">
                <a:ln>
                  <a:solidFill>
                    <a:srgbClr val="92D050"/>
                  </a:solidFill>
                </a:ln>
                <a:solidFill>
                  <a:srgbClr val="00B0F0"/>
                </a:solidFill>
                <a:latin typeface="Arial" panose="020B0604020202020204" pitchFamily="34" charset="0"/>
                <a:cs typeface="Arial" panose="020B0604020202020204" pitchFamily="34" charset="0"/>
              </a:rPr>
              <a:t>hardwarey</a:t>
            </a:r>
            <a:r>
              <a:rPr lang="es-MX" sz="2400" dirty="0">
                <a:ln>
                  <a:solidFill>
                    <a:srgbClr val="92D050"/>
                  </a:solidFill>
                </a:ln>
                <a:solidFill>
                  <a:srgbClr val="00B0F0"/>
                </a:solidFill>
                <a:latin typeface="Arial" panose="020B0604020202020204" pitchFamily="34" charset="0"/>
                <a:cs typeface="Arial" panose="020B0604020202020204" pitchFamily="34" charset="0"/>
              </a:rPr>
              <a:t> </a:t>
            </a:r>
            <a:r>
              <a:rPr lang="es-MX" sz="2400" dirty="0" err="1">
                <a:ln>
                  <a:solidFill>
                    <a:srgbClr val="92D050"/>
                  </a:solidFill>
                </a:ln>
                <a:solidFill>
                  <a:srgbClr val="00B0F0"/>
                </a:solidFill>
                <a:latin typeface="Arial" panose="020B0604020202020204" pitchFamily="34" charset="0"/>
                <a:cs typeface="Arial" panose="020B0604020202020204" pitchFamily="34" charset="0"/>
              </a:rPr>
              <a:t>softwareen</a:t>
            </a:r>
            <a:r>
              <a:rPr lang="es-MX" sz="2400" dirty="0">
                <a:ln>
                  <a:solidFill>
                    <a:srgbClr val="92D050"/>
                  </a:solidFill>
                </a:ln>
                <a:solidFill>
                  <a:srgbClr val="00B0F0"/>
                </a:solidFill>
                <a:latin typeface="Arial" panose="020B0604020202020204" pitchFamily="34" charset="0"/>
                <a:cs typeface="Arial" panose="020B0604020202020204" pitchFamily="34" charset="0"/>
              </a:rPr>
              <a:t> el sistema final, es decir, la configuración de los elementos de procesamiento en tiempo de ejecución y los componentes software(procesos y objetos que se ejecutan en ellos).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 </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    Los diagramas de despliegue representan a los nodos y sus relaciones.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    Los nodos son conectados por asociaciones de comunicación tales como enlaces de red, conexiones TCP/IP, microondas, etc. </a:t>
            </a:r>
          </a:p>
          <a:p>
            <a:pPr algn="just"/>
            <a:endParaRPr lang="es-MX" sz="2400" dirty="0">
              <a:ln>
                <a:solidFill>
                  <a:srgbClr val="FF0000"/>
                </a:solidFill>
              </a:ln>
              <a:solidFill>
                <a:srgbClr val="9108A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039304"/>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86366" y="682580"/>
            <a:ext cx="10393251" cy="4154984"/>
          </a:xfrm>
          <a:prstGeom prst="rect">
            <a:avLst/>
          </a:prstGeom>
          <a:noFill/>
        </p:spPr>
        <p:txBody>
          <a:bodyPr wrap="square" rtlCol="0">
            <a:spAutoFit/>
          </a:bodyPr>
          <a:lstStyle/>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Los diagramas de despliegue son los complementos de los diagramas de componentes que unidos, proveen la vista de implementación del sistema.</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 Características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Describen la arquitectura física del sistema durante la ejecución, en términos de:</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–procesadores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–dispositivos</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–componentes de software</a:t>
            </a:r>
          </a:p>
          <a:p>
            <a:pPr algn="just"/>
            <a:r>
              <a:rPr lang="es-MX" sz="2400" dirty="0">
                <a:ln>
                  <a:solidFill>
                    <a:srgbClr val="92D050"/>
                  </a:solidFill>
                </a:ln>
                <a:solidFill>
                  <a:srgbClr val="00B0F0"/>
                </a:solidFill>
                <a:latin typeface="Arial" panose="020B0604020202020204" pitchFamily="34" charset="0"/>
                <a:cs typeface="Arial" panose="020B0604020202020204" pitchFamily="34" charset="0"/>
              </a:rPr>
              <a:t>-Describen la topología del sistema: la estructura de los elementos de hardware y el software que ejecuta cada uno de ellos.</a:t>
            </a:r>
          </a:p>
          <a:p>
            <a:pPr algn="just"/>
            <a:endParaRPr lang="es-MX" sz="2400" dirty="0">
              <a:ln>
                <a:solidFill>
                  <a:srgbClr val="FF0000"/>
                </a:solidFill>
              </a:ln>
              <a:solidFill>
                <a:srgbClr val="9108A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8389703"/>
      </p:ext>
    </p:extLst>
  </p:cSld>
  <p:clrMapOvr>
    <a:masterClrMapping/>
  </p:clrMapOvr>
  <mc:AlternateContent xmlns:mc="http://schemas.openxmlformats.org/markup-compatibility/2006">
    <mc:Choice xmlns:p14="http://schemas.microsoft.com/office/powerpoint/2010/main" Requires="p14">
      <p:transition spd="slow" p14:dur="1600">
        <p14:prism dir="d" isContent="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rot="20996824">
            <a:off x="1449610" y="2787032"/>
            <a:ext cx="6415539" cy="1015663"/>
          </a:xfrm>
          <a:prstGeom prst="rect">
            <a:avLst/>
          </a:prstGeom>
          <a:noFill/>
        </p:spPr>
        <p:txBody>
          <a:bodyPr wrap="none" lIns="91440" tIns="45720" rIns="91440" bIns="45720">
            <a:spAutoFit/>
            <a:scene3d>
              <a:camera prst="obliqueTopLeft"/>
              <a:lightRig rig="soft" dir="t">
                <a:rot lat="0" lon="0" rev="15600000"/>
              </a:lightRig>
            </a:scene3d>
            <a:sp3d z="50800" extrusionH="57150" prstMaterial="softEdge">
              <a:bevelT w="25400" h="38100"/>
            </a:sp3d>
          </a:bodyPr>
          <a:lstStyle/>
          <a:p>
            <a:pPr algn="ctr"/>
            <a:r>
              <a:rPr lang="es-MX" sz="6000" b="1" dirty="0">
                <a:ln>
                  <a:solidFill>
                    <a:srgbClr val="FF0000"/>
                  </a:solidFill>
                </a:ln>
                <a:solidFill>
                  <a:srgbClr val="FFFF00"/>
                </a:solidFill>
              </a:rPr>
              <a:t>Modelos de prueba</a:t>
            </a:r>
            <a:endParaRPr lang="es-MX" sz="6000" dirty="0">
              <a:ln>
                <a:solidFill>
                  <a:srgbClr val="FF0000"/>
                </a:solidFill>
              </a:ln>
              <a:solidFill>
                <a:srgbClr val="FFFF00"/>
              </a:solidFill>
            </a:endParaRPr>
          </a:p>
        </p:txBody>
      </p:sp>
    </p:spTree>
    <p:extLst>
      <p:ext uri="{BB962C8B-B14F-4D97-AF65-F5344CB8AC3E}">
        <p14:creationId xmlns:p14="http://schemas.microsoft.com/office/powerpoint/2010/main" val="1610234715"/>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592</Words>
  <Application>Microsoft Office PowerPoint</Application>
  <PresentationFormat>Panorámica</PresentationFormat>
  <Paragraphs>51</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arale kurunomis</dc:creator>
  <cp:lastModifiedBy>arale kurunomis</cp:lastModifiedBy>
  <cp:revision>13</cp:revision>
  <dcterms:created xsi:type="dcterms:W3CDTF">2015-05-23T16:47:11Z</dcterms:created>
  <dcterms:modified xsi:type="dcterms:W3CDTF">2015-05-23T19:29:21Z</dcterms:modified>
</cp:coreProperties>
</file>