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4" r:id="rId6"/>
    <p:sldId id="260" r:id="rId7"/>
    <p:sldId id="261" r:id="rId8"/>
    <p:sldId id="265" r:id="rId9"/>
    <p:sldId id="262" r:id="rId10"/>
    <p:sldId id="263" r:id="rId11"/>
    <p:sldId id="273" r:id="rId12"/>
    <p:sldId id="266" r:id="rId13"/>
    <p:sldId id="267" r:id="rId14"/>
    <p:sldId id="274" r:id="rId15"/>
    <p:sldId id="268" r:id="rId16"/>
    <p:sldId id="269" r:id="rId17"/>
    <p:sldId id="275" r:id="rId18"/>
    <p:sldId id="270" r:id="rId19"/>
    <p:sldId id="271" r:id="rId20"/>
    <p:sldId id="272"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D05336B4-DBB9-4DF7-863A-722902F08F67}" type="datetimeFigureOut">
              <a:rPr lang="es-MX" smtClean="0"/>
              <a:t>23/05/2015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184856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05336B4-DBB9-4DF7-863A-722902F08F67}" type="datetimeFigureOut">
              <a:rPr lang="es-MX" smtClean="0"/>
              <a:t>23/05/2015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393385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05336B4-DBB9-4DF7-863A-722902F08F67}" type="datetimeFigureOut">
              <a:rPr lang="es-MX" smtClean="0"/>
              <a:t>23/05/2015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314894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05336B4-DBB9-4DF7-863A-722902F08F67}" type="datetimeFigureOut">
              <a:rPr lang="es-MX" smtClean="0"/>
              <a:t>23/05/2015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366766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05336B4-DBB9-4DF7-863A-722902F08F67}" type="datetimeFigureOut">
              <a:rPr lang="es-MX" smtClean="0"/>
              <a:t>23/05/2015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1086906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05336B4-DBB9-4DF7-863A-722902F08F67}" type="datetimeFigureOut">
              <a:rPr lang="es-MX" smtClean="0"/>
              <a:t>23/05/2015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2957641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05336B4-DBB9-4DF7-863A-722902F08F67}" type="datetimeFigureOut">
              <a:rPr lang="es-MX" smtClean="0"/>
              <a:t>23/05/2015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315591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05336B4-DBB9-4DF7-863A-722902F08F67}" type="datetimeFigureOut">
              <a:rPr lang="es-MX" smtClean="0"/>
              <a:t>23/05/2015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385510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05336B4-DBB9-4DF7-863A-722902F08F67}" type="datetimeFigureOut">
              <a:rPr lang="es-MX" smtClean="0"/>
              <a:t>23/05/2015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85265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05336B4-DBB9-4DF7-863A-722902F08F67}" type="datetimeFigureOut">
              <a:rPr lang="es-MX" smtClean="0"/>
              <a:t>23/05/2015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42100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05336B4-DBB9-4DF7-863A-722902F08F67}" type="datetimeFigureOut">
              <a:rPr lang="es-MX" smtClean="0"/>
              <a:t>23/05/2015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9A129B6-3ADF-43DA-A1E7-CDF0CED73AF7}" type="slidenum">
              <a:rPr lang="es-MX" smtClean="0"/>
              <a:t>‹Nº›</a:t>
            </a:fld>
            <a:endParaRPr lang="es-MX"/>
          </a:p>
        </p:txBody>
      </p:sp>
    </p:spTree>
    <p:extLst>
      <p:ext uri="{BB962C8B-B14F-4D97-AF65-F5344CB8AC3E}">
        <p14:creationId xmlns:p14="http://schemas.microsoft.com/office/powerpoint/2010/main" val="1134081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336B4-DBB9-4DF7-863A-722902F08F67}" type="datetimeFigureOut">
              <a:rPr lang="es-MX" smtClean="0"/>
              <a:t>23/05/2015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129B6-3ADF-43DA-A1E7-CDF0CED73AF7}" type="slidenum">
              <a:rPr lang="es-MX" smtClean="0"/>
              <a:t>‹Nº›</a:t>
            </a:fld>
            <a:endParaRPr lang="es-MX"/>
          </a:p>
        </p:txBody>
      </p:sp>
    </p:spTree>
    <p:extLst>
      <p:ext uri="{BB962C8B-B14F-4D97-AF65-F5344CB8AC3E}">
        <p14:creationId xmlns:p14="http://schemas.microsoft.com/office/powerpoint/2010/main" val="3858077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4" name="Rectángulo 3"/>
          <p:cNvSpPr/>
          <p:nvPr/>
        </p:nvSpPr>
        <p:spPr>
          <a:xfrm>
            <a:off x="3494488" y="2593848"/>
            <a:ext cx="7881838" cy="110799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6600" b="1" cap="none" spc="0" dirty="0" smtClean="0">
                <a:ln>
                  <a:solidFill>
                    <a:srgbClr val="FF0000"/>
                  </a:solidFill>
                </a:ln>
                <a:solidFill>
                  <a:schemeClr val="accent4"/>
                </a:solidFill>
                <a:effectLst/>
              </a:rPr>
              <a:t>MODELO DE ANALISIS</a:t>
            </a:r>
            <a:endParaRPr lang="es-ES" sz="6600" b="1" cap="none" spc="0" dirty="0">
              <a:ln>
                <a:solidFill>
                  <a:srgbClr val="FF0000"/>
                </a:solidFill>
              </a:ln>
              <a:solidFill>
                <a:schemeClr val="accent4"/>
              </a:solidFill>
              <a:effectLst/>
            </a:endParaRPr>
          </a:p>
        </p:txBody>
      </p:sp>
      <p:sp>
        <p:nvSpPr>
          <p:cNvPr id="5" name="Rectángulo 4"/>
          <p:cNvSpPr/>
          <p:nvPr/>
        </p:nvSpPr>
        <p:spPr>
          <a:xfrm>
            <a:off x="5843563" y="4126434"/>
            <a:ext cx="2101857"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rgbClr val="FF0000"/>
                  </a:solidFill>
                </a:ln>
                <a:solidFill>
                  <a:schemeClr val="accent4"/>
                </a:solidFill>
                <a:effectLst/>
              </a:rPr>
              <a:t>Unidad 3</a:t>
            </a:r>
            <a:endParaRPr lang="es-ES" sz="4000" b="1" cap="none" spc="0" dirty="0">
              <a:ln>
                <a:solidFill>
                  <a:srgbClr val="FF0000"/>
                </a:solidFill>
              </a:ln>
              <a:solidFill>
                <a:schemeClr val="accent4"/>
              </a:solidFill>
              <a:effectLst/>
            </a:endParaRPr>
          </a:p>
        </p:txBody>
      </p:sp>
    </p:spTree>
    <p:extLst>
      <p:ext uri="{BB962C8B-B14F-4D97-AF65-F5344CB8AC3E}">
        <p14:creationId xmlns:p14="http://schemas.microsoft.com/office/powerpoint/2010/main" val="2860750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4559121" y="1197735"/>
            <a:ext cx="6606862" cy="4801314"/>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Una clase por lo general representa un sustantivo, como una persona, lugar o (posiblemente bastante abstracta) cosa - es el modelo de un concepto dentro de un programa de computadora. Fundamentalmente, encapsula el estado y el comportamiento del concepto que representa. Encapsula el estado a través de marcadores de datos llamados atributos (o variable miembro o variables de instancia), y encapsula el comportamiento a través de secciones de código reutilizables llamados métodos.</a:t>
            </a:r>
          </a:p>
          <a:p>
            <a:endParaRPr lang="es-MX" dirty="0">
              <a:solidFill>
                <a:schemeClr val="bg1"/>
              </a:solidFill>
            </a:endParaRPr>
          </a:p>
        </p:txBody>
      </p:sp>
    </p:spTree>
    <p:extLst>
      <p:ext uri="{BB962C8B-B14F-4D97-AF65-F5344CB8AC3E}">
        <p14:creationId xmlns:p14="http://schemas.microsoft.com/office/powerpoint/2010/main" val="40539796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3519389" y="2542332"/>
            <a:ext cx="7754752" cy="1015663"/>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6000" b="1" dirty="0">
                <a:ln>
                  <a:solidFill>
                    <a:srgbClr val="FF0000"/>
                  </a:solidFill>
                </a:ln>
                <a:solidFill>
                  <a:srgbClr val="FFFF00"/>
                </a:solidFill>
              </a:rPr>
              <a:t>diagrama de secuencias</a:t>
            </a:r>
            <a:endParaRPr lang="es-ES" sz="60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3450240340"/>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940934" y="1262129"/>
            <a:ext cx="7804597" cy="3785652"/>
          </a:xfrm>
          <a:prstGeom prst="rect">
            <a:avLst/>
          </a:prstGeom>
          <a:noFill/>
        </p:spPr>
        <p:txBody>
          <a:bodyPr wrap="square" rtlCol="0">
            <a:spAutoFit/>
          </a:bodyPr>
          <a:lstStyle/>
          <a:p>
            <a:r>
              <a:rPr lang="es-MX" sz="2400" dirty="0">
                <a:solidFill>
                  <a:schemeClr val="bg1"/>
                </a:solidFill>
                <a:latin typeface="Arial" panose="020B0604020202020204" pitchFamily="34" charset="0"/>
                <a:cs typeface="Arial" panose="020B0604020202020204" pitchFamily="34" charset="0"/>
              </a:rPr>
              <a:t>Un diagrama de secuencia muestra:</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Interacción de un conjunto de objetos en una aplicación a través del tiempo.</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Un conjunto de mensajes, dispuestos en una secuencia temporal.</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Cada rol en la secuencia como una línea de vida, es decir: una línea vertical.</a:t>
            </a:r>
          </a:p>
          <a:p>
            <a:r>
              <a:rPr lang="es-MX" sz="2400" dirty="0">
                <a:solidFill>
                  <a:schemeClr val="bg1"/>
                </a:solidFill>
                <a:latin typeface="Arial" panose="020B0604020202020204" pitchFamily="34" charset="0"/>
                <a:cs typeface="Arial" panose="020B0604020202020204" pitchFamily="34" charset="0"/>
              </a:rPr>
              <a:t> </a:t>
            </a:r>
          </a:p>
          <a:p>
            <a:r>
              <a:rPr lang="es-MX" sz="2400" dirty="0">
                <a:solidFill>
                  <a:schemeClr val="bg1"/>
                </a:solidFill>
                <a:latin typeface="Arial" panose="020B0604020202020204" pitchFamily="34" charset="0"/>
                <a:cs typeface="Arial" panose="020B0604020202020204" pitchFamily="34" charset="0"/>
              </a:rPr>
              <a:t>Un diagrama de secuencia representa una interacción como un gráfico bidimensional.</a:t>
            </a:r>
          </a:p>
        </p:txBody>
      </p:sp>
    </p:spTree>
    <p:extLst>
      <p:ext uri="{BB962C8B-B14F-4D97-AF65-F5344CB8AC3E}">
        <p14:creationId xmlns:p14="http://schemas.microsoft.com/office/powerpoint/2010/main" val="348486315"/>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4610637" y="2318197"/>
            <a:ext cx="6645498" cy="2308324"/>
          </a:xfrm>
          <a:prstGeom prst="rect">
            <a:avLst/>
          </a:prstGeom>
          <a:noFill/>
        </p:spPr>
        <p:txBody>
          <a:bodyPr wrap="square" rtlCol="0">
            <a:spAutoFit/>
          </a:bodyPr>
          <a:lstStyle/>
          <a:p>
            <a:r>
              <a:rPr lang="es-MX" sz="2400" dirty="0">
                <a:solidFill>
                  <a:schemeClr val="bg1"/>
                </a:solidFill>
                <a:latin typeface="Arial" panose="020B0604020202020204" pitchFamily="34" charset="0"/>
                <a:cs typeface="Arial" panose="020B0604020202020204" pitchFamily="34" charset="0"/>
              </a:rPr>
              <a:t>Cuando está implementado  el comportamiento, Cada mensaje en un diagrama de secuencia Corresponde a:</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Una operación en una clase,</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A un evento disparador, o</a:t>
            </a:r>
          </a:p>
          <a:p>
            <a:pPr marL="342900" lvl="0" indent="-342900">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A una transición en una máquina de estados. </a:t>
            </a:r>
          </a:p>
        </p:txBody>
      </p:sp>
    </p:spTree>
    <p:extLst>
      <p:ext uri="{BB962C8B-B14F-4D97-AF65-F5344CB8AC3E}">
        <p14:creationId xmlns:p14="http://schemas.microsoft.com/office/powerpoint/2010/main" val="2523337702"/>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3935721" y="2542332"/>
            <a:ext cx="6922088" cy="1938992"/>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6000" b="1" dirty="0">
                <a:ln>
                  <a:solidFill>
                    <a:srgbClr val="FF0000"/>
                  </a:solidFill>
                </a:ln>
                <a:solidFill>
                  <a:srgbClr val="FFFF00"/>
                </a:solidFill>
              </a:rPr>
              <a:t>diccionario de clases </a:t>
            </a:r>
            <a:endParaRPr lang="es-MX" sz="6000" b="1" dirty="0" smtClean="0">
              <a:ln>
                <a:solidFill>
                  <a:srgbClr val="FF0000"/>
                </a:solidFill>
              </a:ln>
              <a:solidFill>
                <a:srgbClr val="FFFF00"/>
              </a:solidFill>
            </a:endParaRPr>
          </a:p>
          <a:p>
            <a:pPr algn="ctr"/>
            <a:r>
              <a:rPr lang="es-MX" sz="6000" b="1" dirty="0" smtClean="0">
                <a:ln>
                  <a:solidFill>
                    <a:srgbClr val="FF0000"/>
                  </a:solidFill>
                </a:ln>
                <a:solidFill>
                  <a:srgbClr val="FFFF00"/>
                </a:solidFill>
              </a:rPr>
              <a:t>según </a:t>
            </a:r>
            <a:r>
              <a:rPr lang="es-MX" sz="6000" b="1" dirty="0">
                <a:ln>
                  <a:solidFill>
                    <a:srgbClr val="FF0000"/>
                  </a:solidFill>
                </a:ln>
                <a:solidFill>
                  <a:srgbClr val="FFFF00"/>
                </a:solidFill>
              </a:rPr>
              <a:t>módulos</a:t>
            </a:r>
            <a:endParaRPr lang="es-ES" sz="60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8319797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4288665" y="1429555"/>
            <a:ext cx="6928834" cy="4431983"/>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Los diccionarios de datos son el segundo componente del análisis del flujo de datos. En sí mismos los diagramas de flujo de datos no describen por completo el objeto de la investigación. El diccionario de datos proporciona información adicional sobre el sistema. Esta sección analiza que es un diccionario de datos, por qué se necesita en el análisis de flujo de datos y como desarrollarlo. Se utilizará el ejemplo del sistema de contabilidad para describir los diccionarios de datos.</a:t>
            </a:r>
          </a:p>
          <a:p>
            <a:endParaRPr lang="es-MX" dirty="0"/>
          </a:p>
        </p:txBody>
      </p:sp>
    </p:spTree>
    <p:extLst>
      <p:ext uri="{BB962C8B-B14F-4D97-AF65-F5344CB8AC3E}">
        <p14:creationId xmlns:p14="http://schemas.microsoft.com/office/powerpoint/2010/main" val="1050238745"/>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631843" y="669702"/>
            <a:ext cx="7753082" cy="5632311"/>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El diccionario de dato se desarrolla durante el análisis de flujo de datos y ayuda el analista involucrado en la determinación de los requerimientos de sistemas. Sin embargo, como se verá más adelante, también el contenido del diccionario de datos se utiliza durante el diseño del sistema</a:t>
            </a:r>
            <a:r>
              <a:rPr lang="es-MX" sz="2400" dirty="0" smtClean="0">
                <a:solidFill>
                  <a:schemeClr val="bg1"/>
                </a:solidFill>
                <a:latin typeface="Arial" panose="020B0604020202020204" pitchFamily="34" charset="0"/>
                <a:cs typeface="Arial" panose="020B0604020202020204" pitchFamily="34" charset="0"/>
              </a:rPr>
              <a:t>.</a:t>
            </a:r>
          </a:p>
          <a:p>
            <a:pPr algn="just"/>
            <a:endParaRPr lang="es-MX" sz="2400" dirty="0">
              <a:solidFill>
                <a:schemeClr val="bg1"/>
              </a:solidFill>
              <a:latin typeface="Arial" panose="020B0604020202020204" pitchFamily="34" charset="0"/>
              <a:cs typeface="Arial" panose="020B0604020202020204" pitchFamily="34" charset="0"/>
            </a:endParaRPr>
          </a:p>
          <a:p>
            <a:pPr algn="just"/>
            <a:r>
              <a:rPr lang="es-MX" sz="2400" dirty="0">
                <a:solidFill>
                  <a:schemeClr val="bg1"/>
                </a:solidFill>
                <a:latin typeface="Arial" panose="020B0604020202020204" pitchFamily="34" charset="0"/>
                <a:cs typeface="Arial" panose="020B0604020202020204" pitchFamily="34" charset="0"/>
              </a:rPr>
              <a:t>Un diccionario de datos almacena la totalidad de los diversos esquemas y especificaciones de archivos, así como sus ubicaciones. Si es completo incluye también información acerca de qué programas utilizan qué datos, y qué usuarios están interesados en unos u otros informes. Por lo general, el diccionario de datos está integrado en el sistema de información que describe. </a:t>
            </a:r>
          </a:p>
        </p:txBody>
      </p:sp>
    </p:spTree>
    <p:extLst>
      <p:ext uri="{BB962C8B-B14F-4D97-AF65-F5344CB8AC3E}">
        <p14:creationId xmlns:p14="http://schemas.microsoft.com/office/powerpoint/2010/main" val="309799617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4483169" y="2696878"/>
            <a:ext cx="6310253" cy="2862322"/>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6000" b="1" dirty="0">
                <a:ln>
                  <a:solidFill>
                    <a:srgbClr val="FF0000"/>
                  </a:solidFill>
                </a:ln>
                <a:solidFill>
                  <a:srgbClr val="FFFF00"/>
                </a:solidFill>
              </a:rPr>
              <a:t>Herramientas </a:t>
            </a:r>
            <a:r>
              <a:rPr lang="es-MX" sz="6000" b="1" dirty="0" smtClean="0">
                <a:ln>
                  <a:solidFill>
                    <a:srgbClr val="FF0000"/>
                  </a:solidFill>
                </a:ln>
                <a:solidFill>
                  <a:srgbClr val="FFFF00"/>
                </a:solidFill>
              </a:rPr>
              <a:t>CASE</a:t>
            </a:r>
          </a:p>
          <a:p>
            <a:pPr algn="ctr"/>
            <a:r>
              <a:rPr lang="es-MX" sz="6000" b="1" dirty="0" smtClean="0">
                <a:ln>
                  <a:solidFill>
                    <a:srgbClr val="FF0000"/>
                  </a:solidFill>
                </a:ln>
                <a:solidFill>
                  <a:srgbClr val="FFFF00"/>
                </a:solidFill>
              </a:rPr>
              <a:t> </a:t>
            </a:r>
            <a:r>
              <a:rPr lang="es-MX" sz="6000" b="1" dirty="0">
                <a:ln>
                  <a:solidFill>
                    <a:srgbClr val="FF0000"/>
                  </a:solidFill>
                </a:ln>
                <a:solidFill>
                  <a:srgbClr val="FFFF00"/>
                </a:solidFill>
              </a:rPr>
              <a:t>para el análisis</a:t>
            </a:r>
            <a:endParaRPr lang="es-MX" sz="6000" dirty="0">
              <a:ln>
                <a:solidFill>
                  <a:srgbClr val="FF0000"/>
                </a:solidFill>
              </a:ln>
              <a:solidFill>
                <a:srgbClr val="FFFF00"/>
              </a:solidFill>
            </a:endParaRPr>
          </a:p>
          <a:p>
            <a:pPr algn="ctr"/>
            <a:endParaRPr lang="es-ES" sz="60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2034814543"/>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554569" y="1378039"/>
            <a:ext cx="8100811" cy="4893647"/>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De acuerdo con Kendall el desarrollo de sistema es asistida por ordenadores es la aplicación de informática, es acelerar el proceso para que han sido desarrolladas. En cambio la herramienta CASE (</a:t>
            </a:r>
            <a:r>
              <a:rPr lang="es-MX" sz="2400" dirty="0" err="1">
                <a:solidFill>
                  <a:schemeClr val="bg1"/>
                </a:solidFill>
                <a:latin typeface="Arial" panose="020B0604020202020204" pitchFamily="34" charset="0"/>
                <a:cs typeface="Arial" panose="020B0604020202020204" pitchFamily="34" charset="0"/>
              </a:rPr>
              <a:t>Computer-Aided</a:t>
            </a:r>
            <a:r>
              <a:rPr lang="es-MX" sz="2400" dirty="0">
                <a:solidFill>
                  <a:schemeClr val="bg1"/>
                </a:solidFill>
                <a:latin typeface="Arial" panose="020B0604020202020204" pitchFamily="34" charset="0"/>
                <a:cs typeface="Arial" panose="020B0604020202020204" pitchFamily="34" charset="0"/>
              </a:rPr>
              <a:t> Software </a:t>
            </a:r>
            <a:r>
              <a:rPr lang="es-MX" sz="2400" dirty="0" err="1">
                <a:solidFill>
                  <a:schemeClr val="bg1"/>
                </a:solidFill>
                <a:latin typeface="Arial" panose="020B0604020202020204" pitchFamily="34" charset="0"/>
                <a:cs typeface="Arial" panose="020B0604020202020204" pitchFamily="34" charset="0"/>
              </a:rPr>
              <a:t>Engineering</a:t>
            </a:r>
            <a:r>
              <a:rPr lang="es-MX" sz="2400" dirty="0">
                <a:solidFill>
                  <a:schemeClr val="bg1"/>
                </a:solidFill>
                <a:latin typeface="Arial" panose="020B0604020202020204" pitchFamily="34" charset="0"/>
                <a:cs typeface="Arial" panose="020B0604020202020204" pitchFamily="34" charset="0"/>
              </a:rPr>
              <a:t>) sirve para apoyar una fase del ciclo de vida del sistema.</a:t>
            </a:r>
          </a:p>
          <a:p>
            <a:pPr algn="just"/>
            <a:r>
              <a:rPr lang="es-MX" sz="2400" dirty="0">
                <a:solidFill>
                  <a:schemeClr val="bg1"/>
                </a:solidFill>
                <a:latin typeface="Arial" panose="020B0604020202020204" pitchFamily="34" charset="0"/>
                <a:cs typeface="Arial" panose="020B0604020202020204" pitchFamily="34" charset="0"/>
              </a:rPr>
              <a:t>Cuando se planifica la base de datos permite escoger una herramienta CASE para llevar de forma eficaz y posible las tareas, también suelen incluir.</a:t>
            </a:r>
          </a:p>
          <a:p>
            <a:pPr algn="just"/>
            <a:r>
              <a:rPr lang="es-MX" sz="2400" dirty="0">
                <a:solidFill>
                  <a:schemeClr val="bg1"/>
                </a:solidFill>
                <a:latin typeface="Arial" panose="020B0604020202020204" pitchFamily="34" charset="0"/>
                <a:cs typeface="Arial" panose="020B0604020202020204" pitchFamily="34" charset="0"/>
              </a:rPr>
              <a:t>•          Un diccionario para los datos de la aplicación de base de datos.</a:t>
            </a:r>
          </a:p>
          <a:p>
            <a:pPr algn="just"/>
            <a:r>
              <a:rPr lang="es-MX" sz="2400" dirty="0">
                <a:solidFill>
                  <a:schemeClr val="bg1"/>
                </a:solidFill>
                <a:latin typeface="Arial" panose="020B0604020202020204" pitchFamily="34" charset="0"/>
                <a:cs typeface="Arial" panose="020B0604020202020204" pitchFamily="34" charset="0"/>
              </a:rPr>
              <a:t>•          Herramientas de diseño para dar apoyo al análisis de datos</a:t>
            </a:r>
            <a:r>
              <a:rPr lang="es-MX" sz="2400" dirty="0" smtClean="0">
                <a:solidFill>
                  <a:schemeClr val="bg1"/>
                </a:solidFill>
                <a:latin typeface="Arial" panose="020B0604020202020204" pitchFamily="34" charset="0"/>
                <a:cs typeface="Arial" panose="020B0604020202020204" pitchFamily="34" charset="0"/>
              </a:rPr>
              <a:t>.</a:t>
            </a:r>
            <a:endParaRPr lang="es-MX" dirty="0"/>
          </a:p>
        </p:txBody>
      </p:sp>
    </p:spTree>
    <p:extLst>
      <p:ext uri="{BB962C8B-B14F-4D97-AF65-F5344CB8AC3E}">
        <p14:creationId xmlns:p14="http://schemas.microsoft.com/office/powerpoint/2010/main" val="25174108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4314421" y="695460"/>
            <a:ext cx="7122017" cy="5816977"/>
          </a:xfrm>
          <a:prstGeom prst="rect">
            <a:avLst/>
          </a:prstGeom>
          <a:noFill/>
        </p:spPr>
        <p:txBody>
          <a:bodyPr wrap="square" rtlCol="0">
            <a:spAutoFit/>
          </a:bodyPr>
          <a:lstStyle/>
          <a:p>
            <a:pPr marL="342900" indent="-342900" algn="just">
              <a:buFont typeface="Arial" panose="020B0604020202020204" pitchFamily="34" charset="0"/>
              <a:buChar char="•"/>
            </a:pPr>
            <a:r>
              <a:rPr lang="es-MX" sz="2400" dirty="0" smtClean="0">
                <a:solidFill>
                  <a:schemeClr val="bg1"/>
                </a:solidFill>
                <a:latin typeface="Arial" panose="020B0604020202020204" pitchFamily="34" charset="0"/>
                <a:cs typeface="Arial" panose="020B0604020202020204" pitchFamily="34" charset="0"/>
              </a:rPr>
              <a:t>Herramientas </a:t>
            </a:r>
            <a:r>
              <a:rPr lang="es-MX" sz="2400" dirty="0">
                <a:solidFill>
                  <a:schemeClr val="bg1"/>
                </a:solidFill>
                <a:latin typeface="Arial" panose="020B0604020202020204" pitchFamily="34" charset="0"/>
                <a:cs typeface="Arial" panose="020B0604020202020204" pitchFamily="34" charset="0"/>
              </a:rPr>
              <a:t>de análisis y diseño. Permiten al desarrollador crear un modelo del sistema que se va a construir y también la evaluación de la validez y consistencia de este modelo. Proporcionan un grado de confianza en la representación del análisis y ayudan a eliminar errores con anticipación. Se tienen:</a:t>
            </a:r>
          </a:p>
          <a:p>
            <a:pPr marL="342900" indent="-342900" algn="just">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Herramientas de análisis y diseño (Modelamiento).</a:t>
            </a:r>
          </a:p>
          <a:p>
            <a:pPr marL="342900" indent="-342900" algn="just">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Herramientas de creación de prototipos y de simulación.</a:t>
            </a:r>
          </a:p>
          <a:p>
            <a:pPr marL="342900" indent="-342900" algn="just">
              <a:buFont typeface="Arial" panose="020B0604020202020204" pitchFamily="34" charset="0"/>
              <a:buChar char="•"/>
            </a:pPr>
            <a:r>
              <a:rPr lang="es-MX" sz="2400" dirty="0">
                <a:solidFill>
                  <a:schemeClr val="bg1"/>
                </a:solidFill>
                <a:latin typeface="Arial" panose="020B0604020202020204" pitchFamily="34" charset="0"/>
                <a:cs typeface="Arial" panose="020B0604020202020204" pitchFamily="34" charset="0"/>
              </a:rPr>
              <a:t>Herramientas para el diseño y desarrollo de interfaces. Máquinas de análisis y diseño. (Modelamiento)</a:t>
            </a:r>
          </a:p>
          <a:p>
            <a:endParaRPr lang="es-MX" dirty="0" smtClean="0"/>
          </a:p>
          <a:p>
            <a:endParaRPr lang="es-MX" dirty="0"/>
          </a:p>
        </p:txBody>
      </p:sp>
    </p:spTree>
    <p:extLst>
      <p:ext uri="{BB962C8B-B14F-4D97-AF65-F5344CB8AC3E}">
        <p14:creationId xmlns:p14="http://schemas.microsoft.com/office/powerpoint/2010/main" val="3793553522"/>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799268" y="1622738"/>
            <a:ext cx="7856113" cy="3416320"/>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El modelo de análisis tiene como objetivo generar una arquitectura de objetos que sirva como base para el diseño posterior del sistema. Dependiendo del tipo de aplicación existen diversas arquitecturas que se pueden utilizar, siendo de nuestro interés aquellas arquitecturas especialmente diseñadas para el manejo de los sistemas de información, las cuales involucran ricas bordes de usuario y accesos a base de datos como aspectos fundamentales de la </a:t>
            </a:r>
            <a:r>
              <a:rPr lang="es-MX" sz="2400" dirty="0" smtClean="0">
                <a:solidFill>
                  <a:schemeClr val="bg1"/>
                </a:solidFill>
                <a:latin typeface="Arial" panose="020B0604020202020204" pitchFamily="34" charset="0"/>
                <a:cs typeface="Arial" panose="020B0604020202020204" pitchFamily="34" charset="0"/>
              </a:rPr>
              <a:t>arquitectura.</a:t>
            </a:r>
            <a:endParaRPr lang="es-MX"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801926"/>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812146" y="1403797"/>
            <a:ext cx="8088306" cy="5078313"/>
          </a:xfrm>
          <a:prstGeom prst="rect">
            <a:avLst/>
          </a:prstGeom>
          <a:noFill/>
        </p:spPr>
        <p:txBody>
          <a:bodyPr wrap="square" rtlCol="0">
            <a:spAutoFit/>
          </a:bodyPr>
          <a:lstStyle/>
          <a:p>
            <a:r>
              <a:rPr lang="es-MX" sz="2400" dirty="0" smtClean="0">
                <a:solidFill>
                  <a:schemeClr val="bg1"/>
                </a:solidFill>
                <a:latin typeface="Arial" panose="020B0604020202020204" pitchFamily="34" charset="0"/>
                <a:cs typeface="Arial" panose="020B0604020202020204" pitchFamily="34" charset="0"/>
              </a:rPr>
              <a:t>PRESENTO:</a:t>
            </a:r>
          </a:p>
          <a:p>
            <a:endParaRPr lang="es-MX" sz="2400" dirty="0" smtClean="0">
              <a:solidFill>
                <a:schemeClr val="bg1"/>
              </a:solidFill>
              <a:latin typeface="Arial" panose="020B0604020202020204" pitchFamily="34" charset="0"/>
              <a:cs typeface="Arial" panose="020B0604020202020204" pitchFamily="34" charset="0"/>
            </a:endParaRPr>
          </a:p>
          <a:p>
            <a:r>
              <a:rPr lang="es-MX" sz="2400" dirty="0" smtClean="0">
                <a:solidFill>
                  <a:schemeClr val="bg1"/>
                </a:solidFill>
                <a:latin typeface="Arial" panose="020B0604020202020204" pitchFamily="34" charset="0"/>
                <a:cs typeface="Arial" panose="020B0604020202020204" pitchFamily="34" charset="0"/>
              </a:rPr>
              <a:t>                    TAPIA HERNANDEZ ARELI</a:t>
            </a:r>
          </a:p>
          <a:p>
            <a:endParaRPr lang="es-MX" sz="2400" dirty="0" smtClean="0">
              <a:solidFill>
                <a:schemeClr val="bg1"/>
              </a:solidFill>
              <a:latin typeface="Arial" panose="020B0604020202020204" pitchFamily="34" charset="0"/>
              <a:cs typeface="Arial" panose="020B0604020202020204" pitchFamily="34" charset="0"/>
            </a:endParaRPr>
          </a:p>
          <a:p>
            <a:r>
              <a:rPr lang="es-MX" sz="2400" dirty="0" smtClean="0">
                <a:solidFill>
                  <a:schemeClr val="bg1"/>
                </a:solidFill>
                <a:latin typeface="Arial" panose="020B0604020202020204" pitchFamily="34" charset="0"/>
                <a:cs typeface="Arial" panose="020B0604020202020204" pitchFamily="34" charset="0"/>
              </a:rPr>
              <a:t>MATERIA:</a:t>
            </a:r>
          </a:p>
          <a:p>
            <a:endParaRPr lang="es-MX" sz="2400" dirty="0">
              <a:solidFill>
                <a:schemeClr val="bg1"/>
              </a:solidFill>
              <a:latin typeface="Arial" panose="020B0604020202020204" pitchFamily="34" charset="0"/>
              <a:cs typeface="Arial" panose="020B0604020202020204" pitchFamily="34" charset="0"/>
            </a:endParaRPr>
          </a:p>
          <a:p>
            <a:pPr algn="ctr"/>
            <a:r>
              <a:rPr lang="es-MX" sz="2400" dirty="0" smtClean="0">
                <a:solidFill>
                  <a:schemeClr val="bg1"/>
                </a:solidFill>
                <a:latin typeface="Arial" panose="020B0604020202020204" pitchFamily="34" charset="0"/>
                <a:cs typeface="Arial" panose="020B0604020202020204" pitchFamily="34" charset="0"/>
              </a:rPr>
              <a:t>   FUNDAMENTOS DE INGENIERIA                                                                    DE SOFTWARE</a:t>
            </a:r>
          </a:p>
          <a:p>
            <a:endParaRPr lang="es-MX" sz="2400" dirty="0">
              <a:solidFill>
                <a:schemeClr val="bg1"/>
              </a:solidFill>
              <a:latin typeface="Arial" panose="020B0604020202020204" pitchFamily="34" charset="0"/>
              <a:cs typeface="Arial" panose="020B0604020202020204" pitchFamily="34" charset="0"/>
            </a:endParaRPr>
          </a:p>
          <a:p>
            <a:r>
              <a:rPr lang="es-MX" sz="2400" dirty="0" smtClean="0">
                <a:solidFill>
                  <a:schemeClr val="bg1"/>
                </a:solidFill>
                <a:latin typeface="Arial" panose="020B0604020202020204" pitchFamily="34" charset="0"/>
                <a:cs typeface="Arial" panose="020B0604020202020204" pitchFamily="34" charset="0"/>
              </a:rPr>
              <a:t>HORA DE CLASE:</a:t>
            </a:r>
          </a:p>
          <a:p>
            <a:endParaRPr lang="es-MX" sz="2400" dirty="0" smtClean="0">
              <a:solidFill>
                <a:schemeClr val="bg1"/>
              </a:solidFill>
              <a:latin typeface="Arial" panose="020B0604020202020204" pitchFamily="34" charset="0"/>
              <a:cs typeface="Arial" panose="020B0604020202020204" pitchFamily="34" charset="0"/>
            </a:endParaRPr>
          </a:p>
          <a:p>
            <a:r>
              <a:rPr lang="es-MX" sz="2400" dirty="0" smtClean="0">
                <a:solidFill>
                  <a:schemeClr val="bg1"/>
                </a:solidFill>
                <a:latin typeface="Arial" panose="020B0604020202020204" pitchFamily="34" charset="0"/>
                <a:cs typeface="Arial" panose="020B0604020202020204" pitchFamily="34" charset="0"/>
              </a:rPr>
              <a:t>                    07:00 A 08:00 AM</a:t>
            </a:r>
          </a:p>
          <a:p>
            <a:r>
              <a:rPr lang="es-MX" dirty="0" smtClean="0"/>
              <a:t> </a:t>
            </a:r>
            <a:endParaRPr lang="es-MX" dirty="0"/>
          </a:p>
          <a:p>
            <a:endParaRPr lang="es-MX" dirty="0" smtClean="0"/>
          </a:p>
        </p:txBody>
      </p:sp>
    </p:spTree>
    <p:extLst>
      <p:ext uri="{BB962C8B-B14F-4D97-AF65-F5344CB8AC3E}">
        <p14:creationId xmlns:p14="http://schemas.microsoft.com/office/powerpoint/2010/main" val="5170153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5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2">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p:cTn id="11" dur="15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2" dur="15000" fill="hold"/>
                                        <p:tgtEl>
                                          <p:spTgt spid="2">
                                            <p:txEl>
                                              <p:pRg st="2" end="2"/>
                                            </p:txEl>
                                          </p:spTgt>
                                        </p:tgtEl>
                                        <p:attrNameLst>
                                          <p:attrName>ppt_y</p:attrName>
                                        </p:attrNameLst>
                                      </p:cBhvr>
                                      <p:tavLst>
                                        <p:tav tm="0">
                                          <p:val>
                                            <p:strVal val="#ppt_y+1"/>
                                          </p:val>
                                        </p:tav>
                                        <p:tav tm="100000">
                                          <p:val>
                                            <p:strVal val="#ppt_y-1"/>
                                          </p:val>
                                        </p:tav>
                                      </p:tavLst>
                                    </p:anim>
                                  </p:childTnLst>
                                </p:cTn>
                              </p:par>
                              <p:par>
                                <p:cTn id="13" presetID="28"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p:cTn id="15" dur="15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5000" fill="hold"/>
                                        <p:tgtEl>
                                          <p:spTgt spid="2">
                                            <p:txEl>
                                              <p:pRg st="4" end="4"/>
                                            </p:txEl>
                                          </p:spTgt>
                                        </p:tgtEl>
                                        <p:attrNameLst>
                                          <p:attrName>ppt_y</p:attrName>
                                        </p:attrNameLst>
                                      </p:cBhvr>
                                      <p:tavLst>
                                        <p:tav tm="0">
                                          <p:val>
                                            <p:strVal val="#ppt_y+1"/>
                                          </p:val>
                                        </p:tav>
                                        <p:tav tm="100000">
                                          <p:val>
                                            <p:strVal val="#ppt_y-1"/>
                                          </p:val>
                                        </p:tav>
                                      </p:tavLst>
                                    </p:anim>
                                  </p:childTnLst>
                                </p:cTn>
                              </p:par>
                              <p:par>
                                <p:cTn id="17" presetID="28"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15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0" dur="15000" fill="hold"/>
                                        <p:tgtEl>
                                          <p:spTgt spid="2">
                                            <p:txEl>
                                              <p:pRg st="6" end="6"/>
                                            </p:txEl>
                                          </p:spTgt>
                                        </p:tgtEl>
                                        <p:attrNameLst>
                                          <p:attrName>ppt_y</p:attrName>
                                        </p:attrNameLst>
                                      </p:cBhvr>
                                      <p:tavLst>
                                        <p:tav tm="0">
                                          <p:val>
                                            <p:strVal val="#ppt_y+1"/>
                                          </p:val>
                                        </p:tav>
                                        <p:tav tm="100000">
                                          <p:val>
                                            <p:strVal val="#ppt_y-1"/>
                                          </p:val>
                                        </p:tav>
                                      </p:tavLst>
                                    </p:anim>
                                  </p:childTnLst>
                                </p:cTn>
                              </p:par>
                              <p:par>
                                <p:cTn id="21" presetID="28"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p:cTn id="23" dur="15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4" dur="15000" fill="hold"/>
                                        <p:tgtEl>
                                          <p:spTgt spid="2">
                                            <p:txEl>
                                              <p:pRg st="8" end="8"/>
                                            </p:txEl>
                                          </p:spTgt>
                                        </p:tgtEl>
                                        <p:attrNameLst>
                                          <p:attrName>ppt_y</p:attrName>
                                        </p:attrNameLst>
                                      </p:cBhvr>
                                      <p:tavLst>
                                        <p:tav tm="0">
                                          <p:val>
                                            <p:strVal val="#ppt_y+1"/>
                                          </p:val>
                                        </p:tav>
                                        <p:tav tm="100000">
                                          <p:val>
                                            <p:strVal val="#ppt_y-1"/>
                                          </p:val>
                                        </p:tav>
                                      </p:tavLst>
                                    </p:anim>
                                  </p:childTnLst>
                                </p:cTn>
                              </p:par>
                              <p:par>
                                <p:cTn id="25" presetID="28"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p:cTn id="27" dur="15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8" dur="15000" fill="hold"/>
                                        <p:tgtEl>
                                          <p:spTgt spid="2">
                                            <p:txEl>
                                              <p:pRg st="10" end="10"/>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3767598" y="2542332"/>
            <a:ext cx="7258334" cy="1015663"/>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6000" b="1" dirty="0">
                <a:ln>
                  <a:solidFill>
                    <a:srgbClr val="FF0000"/>
                  </a:solidFill>
                </a:ln>
                <a:solidFill>
                  <a:srgbClr val="FFFF00"/>
                </a:solidFill>
              </a:rPr>
              <a:t>Arquitectura de clases</a:t>
            </a:r>
            <a:endParaRPr lang="es-ES" sz="60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32739310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3992451" y="927278"/>
            <a:ext cx="7469746" cy="5262979"/>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En término de las propias arquitecturas, éstas se distinguen según la organización de la funcionalidad que ofrecen los objetos dentro de ellas o la dimensión de los objetos. Esta dimensión corresponde a los diferentes tipos de funcionalidad que manejan los objetos dentro la arquitectura. Por ejemplo, en el caso de funcionalidad para el manejo de bordes y base de datos, si existen tipos distintos de objetos para el manejo de cada una de estas por separado, entonces se considera que la arquitectura es de dos dimensiones. Por el contrario, si todos los objetos manejan de manera indistinta los dos tipos de funcionalidades, entonces se considera que la arquitectura es de una  sola dimensión.</a:t>
            </a:r>
          </a:p>
        </p:txBody>
      </p:sp>
    </p:spTree>
    <p:extLst>
      <p:ext uri="{BB962C8B-B14F-4D97-AF65-F5344CB8AC3E}">
        <p14:creationId xmlns:p14="http://schemas.microsoft.com/office/powerpoint/2010/main" val="627899290"/>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3527148" y="2542332"/>
            <a:ext cx="7739234" cy="1938992"/>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6000" b="1" dirty="0">
                <a:ln>
                  <a:solidFill>
                    <a:srgbClr val="FF0000"/>
                  </a:solidFill>
                </a:ln>
                <a:solidFill>
                  <a:srgbClr val="FFFF00"/>
                </a:solidFill>
              </a:rPr>
              <a:t>Identificación de clases </a:t>
            </a:r>
            <a:endParaRPr lang="es-MX" sz="6000" b="1" dirty="0" smtClean="0">
              <a:ln>
                <a:solidFill>
                  <a:srgbClr val="FF0000"/>
                </a:solidFill>
              </a:ln>
              <a:solidFill>
                <a:srgbClr val="FFFF00"/>
              </a:solidFill>
            </a:endParaRPr>
          </a:p>
          <a:p>
            <a:pPr algn="ctr"/>
            <a:r>
              <a:rPr lang="es-MX" sz="6000" b="1" dirty="0" smtClean="0">
                <a:ln>
                  <a:solidFill>
                    <a:srgbClr val="FF0000"/>
                  </a:solidFill>
                </a:ln>
                <a:solidFill>
                  <a:srgbClr val="FFFF00"/>
                </a:solidFill>
              </a:rPr>
              <a:t>según </a:t>
            </a:r>
            <a:r>
              <a:rPr lang="es-MX" sz="6000" b="1" dirty="0">
                <a:ln>
                  <a:solidFill>
                    <a:srgbClr val="FF0000"/>
                  </a:solidFill>
                </a:ln>
                <a:solidFill>
                  <a:srgbClr val="FFFF00"/>
                </a:solidFill>
              </a:rPr>
              <a:t>estereotipos</a:t>
            </a:r>
            <a:endParaRPr lang="es-ES" sz="60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693487964"/>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3" name="CuadroTexto 2"/>
          <p:cNvSpPr txBox="1"/>
          <p:nvPr/>
        </p:nvSpPr>
        <p:spPr>
          <a:xfrm>
            <a:off x="4700789" y="1017431"/>
            <a:ext cx="6439436" cy="5170646"/>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El tipo de funcionalidad o “la razón de ser” de un objeto dentro de una arquitectura se le conoce como su </a:t>
            </a:r>
            <a:r>
              <a:rPr lang="es-MX" sz="2400" dirty="0" smtClean="0">
                <a:solidFill>
                  <a:schemeClr val="bg1"/>
                </a:solidFill>
                <a:latin typeface="Arial" panose="020B0604020202020204" pitchFamily="34" charset="0"/>
                <a:cs typeface="Arial" panose="020B0604020202020204" pitchFamily="34" charset="0"/>
              </a:rPr>
              <a:t>estereotipo.</a:t>
            </a:r>
          </a:p>
          <a:p>
            <a:pPr algn="just"/>
            <a:endParaRPr lang="es-MX" sz="2400" dirty="0">
              <a:solidFill>
                <a:schemeClr val="bg1"/>
              </a:solidFill>
              <a:latin typeface="Arial" panose="020B0604020202020204" pitchFamily="34" charset="0"/>
              <a:cs typeface="Arial" panose="020B0604020202020204" pitchFamily="34" charset="0"/>
            </a:endParaRPr>
          </a:p>
          <a:p>
            <a:pPr algn="just"/>
            <a:r>
              <a:rPr lang="es-MX" sz="2400" b="1" u="sng" dirty="0">
                <a:solidFill>
                  <a:schemeClr val="bg1"/>
                </a:solidFill>
                <a:latin typeface="Arial" panose="020B0604020202020204" pitchFamily="34" charset="0"/>
                <a:cs typeface="Arial" panose="020B0604020202020204" pitchFamily="34" charset="0"/>
              </a:rPr>
              <a:t>El estereotipo entidad  </a:t>
            </a:r>
            <a:r>
              <a:rPr lang="es-MX" sz="2400" dirty="0">
                <a:solidFill>
                  <a:schemeClr val="bg1"/>
                </a:solidFill>
                <a:latin typeface="Arial" panose="020B0604020202020204" pitchFamily="34" charset="0"/>
                <a:cs typeface="Arial" panose="020B0604020202020204" pitchFamily="34" charset="0"/>
              </a:rPr>
              <a:t>(“entity” en inglés) para objetos que guarden información sobre el estado interno del sistema, a corto y largo plazo, correspondiente al dominio del problema. Todo comportamiento naturalmente acoplado con esta información también se incluye en los objeto entidad. Un ejemplo de un objeto entidad es un registro de usuario con sus datos y comportamiento asociados.</a:t>
            </a:r>
          </a:p>
          <a:p>
            <a:pPr algn="ctr"/>
            <a:endParaRPr lang="es-MX" dirty="0">
              <a:solidFill>
                <a:schemeClr val="bg1"/>
              </a:solidFill>
            </a:endParaRPr>
          </a:p>
        </p:txBody>
      </p:sp>
    </p:spTree>
    <p:extLst>
      <p:ext uri="{BB962C8B-B14F-4D97-AF65-F5344CB8AC3E}">
        <p14:creationId xmlns:p14="http://schemas.microsoft.com/office/powerpoint/2010/main" val="13380393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3" name="CuadroTexto 2"/>
          <p:cNvSpPr txBox="1"/>
          <p:nvPr/>
        </p:nvSpPr>
        <p:spPr>
          <a:xfrm>
            <a:off x="3850783" y="787395"/>
            <a:ext cx="7753082" cy="6001643"/>
          </a:xfrm>
          <a:prstGeom prst="rect">
            <a:avLst/>
          </a:prstGeom>
          <a:noFill/>
        </p:spPr>
        <p:txBody>
          <a:bodyPr wrap="square" rtlCol="0">
            <a:spAutoFit/>
          </a:bodyPr>
          <a:lstStyle/>
          <a:p>
            <a:pPr algn="just"/>
            <a:r>
              <a:rPr lang="es-MX" sz="2400" b="1" u="sng" dirty="0" smtClean="0">
                <a:solidFill>
                  <a:schemeClr val="bg1"/>
                </a:solidFill>
                <a:latin typeface="Arial" panose="020B0604020202020204" pitchFamily="34" charset="0"/>
                <a:cs typeface="Arial" panose="020B0604020202020204" pitchFamily="34" charset="0"/>
              </a:rPr>
              <a:t>El </a:t>
            </a:r>
            <a:r>
              <a:rPr lang="es-MX" sz="2400" b="1" u="sng" dirty="0">
                <a:solidFill>
                  <a:schemeClr val="bg1"/>
                </a:solidFill>
                <a:latin typeface="Arial" panose="020B0604020202020204" pitchFamily="34" charset="0"/>
                <a:cs typeface="Arial" panose="020B0604020202020204" pitchFamily="34" charset="0"/>
              </a:rPr>
              <a:t>estereotipo interface o borde </a:t>
            </a:r>
            <a:r>
              <a:rPr lang="es-MX" sz="2400" dirty="0">
                <a:solidFill>
                  <a:schemeClr val="bg1"/>
                </a:solidFill>
                <a:latin typeface="Arial" panose="020B0604020202020204" pitchFamily="34" charset="0"/>
                <a:cs typeface="Arial" panose="020B0604020202020204" pitchFamily="34" charset="0"/>
              </a:rPr>
              <a:t>(“boundary” en inglés) para objetos que implementen la presentación o vista correspondiente a las bordes del sistema hacia el mundo externo, para todo tipo de actores, no sólo usuarios humanos. Un ejemplo de un objeto borde es la funcionalidad de interface de usuario para insertar o modificar información sobre el registro de usuario</a:t>
            </a:r>
            <a:r>
              <a:rPr lang="es-MX" sz="2400" dirty="0" smtClean="0">
                <a:solidFill>
                  <a:schemeClr val="bg1"/>
                </a:solidFill>
                <a:latin typeface="Arial" panose="020B0604020202020204" pitchFamily="34" charset="0"/>
                <a:cs typeface="Arial" panose="020B0604020202020204" pitchFamily="34" charset="0"/>
              </a:rPr>
              <a:t>.</a:t>
            </a:r>
          </a:p>
          <a:p>
            <a:pPr algn="just"/>
            <a:endParaRPr lang="es-MX" sz="2400" dirty="0">
              <a:solidFill>
                <a:schemeClr val="bg1"/>
              </a:solidFill>
              <a:latin typeface="Arial" panose="020B0604020202020204" pitchFamily="34" charset="0"/>
              <a:cs typeface="Arial" panose="020B0604020202020204" pitchFamily="34" charset="0"/>
            </a:endParaRPr>
          </a:p>
          <a:p>
            <a:pPr algn="just"/>
            <a:r>
              <a:rPr lang="es-MX" sz="2400" b="1" u="sng" dirty="0">
                <a:solidFill>
                  <a:schemeClr val="bg1"/>
                </a:solidFill>
                <a:latin typeface="Arial" panose="020B0604020202020204" pitchFamily="34" charset="0"/>
                <a:cs typeface="Arial" panose="020B0604020202020204" pitchFamily="34" charset="0"/>
              </a:rPr>
              <a:t>El estereotipo control </a:t>
            </a:r>
            <a:r>
              <a:rPr lang="es-MX" sz="2400" dirty="0">
                <a:solidFill>
                  <a:schemeClr val="bg1"/>
                </a:solidFill>
                <a:latin typeface="Arial" panose="020B0604020202020204" pitchFamily="34" charset="0"/>
                <a:cs typeface="Arial" panose="020B0604020202020204" pitchFamily="34" charset="0"/>
              </a:rPr>
              <a:t>(“control” en inglés) para objetos que implementen el comportamiento o control especificando cuando y como el sistema cambia de estado, correspondiente a los casos de uso. Los objetos control modelan funcionalidad que no se liga naturalmente con ningún otro tipo de objeto, como el comportamiento que opera en varios objetos entidad a la vez</a:t>
            </a:r>
          </a:p>
        </p:txBody>
      </p:sp>
    </p:spTree>
    <p:extLst>
      <p:ext uri="{BB962C8B-B14F-4D97-AF65-F5344CB8AC3E}">
        <p14:creationId xmlns:p14="http://schemas.microsoft.com/office/powerpoint/2010/main" val="2376825433"/>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Rectángulo 1"/>
          <p:cNvSpPr/>
          <p:nvPr/>
        </p:nvSpPr>
        <p:spPr>
          <a:xfrm>
            <a:off x="5916232" y="2542332"/>
            <a:ext cx="2961067" cy="1446550"/>
          </a:xfrm>
          <a:prstGeom prst="rect">
            <a:avLst/>
          </a:prstGeom>
          <a:noFill/>
        </p:spPr>
        <p:txBody>
          <a:bodyPr wrap="none" lIns="91440" tIns="45720" rIns="91440" bIns="45720">
            <a:spAutoFit/>
            <a:scene3d>
              <a:camera prst="orthographicFront">
                <a:rot lat="600000" lon="600000" rev="1200000"/>
              </a:camera>
              <a:lightRig rig="soft" dir="t">
                <a:rot lat="0" lon="0" rev="15600000"/>
              </a:lightRig>
            </a:scene3d>
            <a:sp3d z="50800" extrusionH="57150" prstMaterial="softEdge">
              <a:bevelT w="25400" h="38100"/>
            </a:sp3d>
          </a:bodyPr>
          <a:lstStyle/>
          <a:p>
            <a:pPr algn="ctr"/>
            <a:r>
              <a:rPr lang="es-MX" sz="8800" b="1" dirty="0">
                <a:ln>
                  <a:solidFill>
                    <a:srgbClr val="FF0000"/>
                  </a:solidFill>
                </a:ln>
                <a:solidFill>
                  <a:srgbClr val="FFFF00"/>
                </a:solidFill>
              </a:rPr>
              <a:t>clases</a:t>
            </a:r>
            <a:endParaRPr lang="es-ES" sz="8800" b="1" cap="none" spc="0" dirty="0">
              <a:ln>
                <a:solidFill>
                  <a:srgbClr val="FF0000"/>
                </a:solidFill>
              </a:ln>
              <a:solidFill>
                <a:srgbClr val="FFFF00"/>
              </a:solidFill>
              <a:effectLst/>
            </a:endParaRPr>
          </a:p>
        </p:txBody>
      </p:sp>
    </p:spTree>
    <p:extLst>
      <p:ext uri="{BB962C8B-B14F-4D97-AF65-F5344CB8AC3E}">
        <p14:creationId xmlns:p14="http://schemas.microsoft.com/office/powerpoint/2010/main" val="1568463140"/>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7000" b="-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4636394" y="1481071"/>
            <a:ext cx="6529589" cy="4154984"/>
          </a:xfrm>
          <a:prstGeom prst="rect">
            <a:avLst/>
          </a:prstGeom>
          <a:noFill/>
        </p:spPr>
        <p:txBody>
          <a:bodyPr wrap="square" rtlCol="0">
            <a:spAutoFit/>
          </a:bodyPr>
          <a:lstStyle/>
          <a:p>
            <a:pPr algn="just"/>
            <a:r>
              <a:rPr lang="es-MX" sz="2400" dirty="0">
                <a:solidFill>
                  <a:schemeClr val="bg1"/>
                </a:solidFill>
                <a:latin typeface="Arial" panose="020B0604020202020204" pitchFamily="34" charset="0"/>
                <a:cs typeface="Arial" panose="020B0604020202020204" pitchFamily="34" charset="0"/>
              </a:rPr>
              <a:t>Una clase es una construcción que se utiliza como un modelo (o plantilla) para crear objetos de ese tipo. El modelo describe el estado y el comportamiento que todos los objetos de la clase comparten. Un objeto de una determinada clase se denomina una instancia de la clase. La clase que contiene (y se utilizó para crear) esa instancia se puede considerar como del tipo de ese objeto. Por ejemplo, una instancia del objeto de la clase "Persona" sería del tipo "Persona".</a:t>
            </a:r>
          </a:p>
        </p:txBody>
      </p:sp>
    </p:spTree>
    <p:extLst>
      <p:ext uri="{BB962C8B-B14F-4D97-AF65-F5344CB8AC3E}">
        <p14:creationId xmlns:p14="http://schemas.microsoft.com/office/powerpoint/2010/main" val="2461426499"/>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1120</Words>
  <Application>Microsoft Office PowerPoint</Application>
  <PresentationFormat>Panorámica</PresentationFormat>
  <Paragraphs>55</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arale kurunomis</dc:creator>
  <cp:lastModifiedBy>arale kurunomis</cp:lastModifiedBy>
  <cp:revision>8</cp:revision>
  <dcterms:created xsi:type="dcterms:W3CDTF">2015-05-23T16:47:11Z</dcterms:created>
  <dcterms:modified xsi:type="dcterms:W3CDTF">2015-05-23T19:21:35Z</dcterms:modified>
</cp:coreProperties>
</file>